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75" r:id="rId4"/>
    <p:sldId id="268" r:id="rId5"/>
    <p:sldId id="257" r:id="rId6"/>
    <p:sldId id="260" r:id="rId7"/>
    <p:sldId id="261" r:id="rId8"/>
    <p:sldId id="269" r:id="rId9"/>
    <p:sldId id="270" r:id="rId10"/>
    <p:sldId id="271" r:id="rId11"/>
    <p:sldId id="272" r:id="rId12"/>
    <p:sldId id="273" r:id="rId13"/>
    <p:sldId id="274" r:id="rId14"/>
    <p:sldId id="258" r:id="rId15"/>
    <p:sldId id="263" r:id="rId16"/>
    <p:sldId id="264" r:id="rId17"/>
    <p:sldId id="265" r:id="rId18"/>
    <p:sldId id="266" r:id="rId19"/>
    <p:sldId id="259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963232"/>
    <a:srgbClr val="3C8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–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7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hite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7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DD87-A68F-FB1D-D6E2-D40F6E42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F034-C275-DFFE-5545-382C7032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2737-E85C-4B7F-7187-B72BD912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1146D-69C8-4774-A895-81521A170E8E}" type="datetimeFigureOut">
              <a:rPr lang="en-GB" smtClean="0"/>
              <a:t>11/12/2023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43E6F-110F-1EDE-C055-F34B70B7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3F8C-7533-26AC-D3A1-C2CDDD24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2D17-9412-4392-9289-1EF4676993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052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7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 flipV="1">
            <a:off x="7620148" y="3430777"/>
            <a:ext cx="4048071" cy="1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620148" y="864000"/>
            <a:ext cx="4139219" cy="225702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A4DBE8"/>
                </a:solidFill>
              </a:rPr>
              <a:t>Disruptive</a:t>
            </a:r>
            <a:br>
              <a:rPr lang="en-US" sz="4100" b="1" kern="0" dirty="0">
                <a:solidFill>
                  <a:srgbClr val="A4DBE8"/>
                </a:solidFill>
              </a:rPr>
            </a:br>
            <a:r>
              <a:rPr lang="en-US" sz="4100" b="1" kern="0" dirty="0">
                <a:solidFill>
                  <a:srgbClr val="A4DBE8"/>
                </a:solidFill>
              </a:rPr>
              <a:t>thinking has</a:t>
            </a:r>
            <a:br>
              <a:rPr lang="en-US" sz="4100" b="1" kern="0" dirty="0">
                <a:solidFill>
                  <a:srgbClr val="A4DBE8"/>
                </a:solidFill>
              </a:rPr>
            </a:br>
            <a:r>
              <a:rPr lang="en-US" sz="4100" b="1" kern="0" dirty="0">
                <a:solidFill>
                  <a:srgbClr val="A4DBE8"/>
                </a:solidFill>
              </a:rPr>
              <a:t>been the status</a:t>
            </a:r>
            <a:br>
              <a:rPr lang="en-US" sz="4100" b="1" kern="0" dirty="0">
                <a:solidFill>
                  <a:srgbClr val="A4DBE8"/>
                </a:solidFill>
              </a:rPr>
            </a:br>
            <a:r>
              <a:rPr lang="en-US" sz="4100" b="1" kern="0" dirty="0">
                <a:solidFill>
                  <a:srgbClr val="A4DBE8"/>
                </a:solidFill>
              </a:rPr>
              <a:t>quo since 1826.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20148" y="3718550"/>
            <a:ext cx="4139219" cy="2718693"/>
          </a:xfrm>
        </p:spPr>
        <p:txBody>
          <a:bodyPr/>
          <a:lstStyle>
            <a:lvl1pPr marL="212400" marR="0" indent="-2124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§"/>
              <a:tabLst/>
              <a:defRPr sz="1600"/>
            </a:lvl1pPr>
            <a:lvl2pPr>
              <a:defRPr sz="7200"/>
            </a:lvl2pPr>
            <a:lvl3pPr>
              <a:defRPr sz="400"/>
            </a:lvl3pPr>
            <a:lvl4pPr>
              <a:defRPr sz="4000"/>
            </a:lvl4pPr>
          </a:lstStyle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1st in England to welcome students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any religion or social background.</a:t>
            </a:r>
          </a:p>
          <a:p>
            <a:pPr marL="212400" marR="0" lvl="0" indent="-2124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1st in England to welcome women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university education.</a:t>
            </a:r>
          </a:p>
          <a:p>
            <a:pPr marL="212400" marR="0" lvl="0" indent="-2124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1st in England to teach English,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German, Chemistry, Engineering.</a:t>
            </a:r>
          </a:p>
          <a:p>
            <a:pPr marL="212400" marR="0" lvl="0" indent="-2124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brave and progressive approach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has continued to this day.</a:t>
            </a:r>
          </a:p>
          <a:p>
            <a:pPr marL="212400" marR="0" lvl="0" indent="-2124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1st in England to have a fully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access 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759125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" y="0"/>
            <a:ext cx="12183234" cy="6853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128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A4DBE8"/>
                </a:solidFill>
              </a:rPr>
              <a:t>We are amongst</a:t>
            </a:r>
            <a:br>
              <a:rPr lang="en-US" sz="4100" b="1" kern="0" dirty="0">
                <a:solidFill>
                  <a:srgbClr val="A4DBE8"/>
                </a:solidFill>
              </a:rPr>
            </a:br>
            <a:r>
              <a:rPr lang="en-US" sz="4100" b="1" kern="0" dirty="0">
                <a:solidFill>
                  <a:srgbClr val="A4DBE8"/>
                </a:solidFill>
              </a:rPr>
              <a:t>the best in the world.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2250" y="2644526"/>
            <a:ext cx="4891088" cy="1407886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300"/>
              </a:spcBef>
              <a:spcAft>
                <a:spcPts val="1800"/>
              </a:spcAft>
              <a:buFont typeface="Lucida Grande"/>
              <a:buNone/>
              <a:defRPr/>
            </a:lvl1pPr>
          </a:lstStyle>
          <a:p>
            <a:pPr marL="212400" indent="-212400">
              <a:lnSpc>
                <a:spcPts val="2200"/>
              </a:lnSpc>
              <a:buFont typeface="Lucida Grande"/>
              <a:buChar char="–"/>
            </a:pPr>
            <a:r>
              <a:rPr lang="en-US" sz="3200" b="1" kern="0" dirty="0">
                <a:solidFill>
                  <a:schemeClr val="bg1"/>
                </a:solidFill>
              </a:rPr>
              <a:t> 8th in the world</a:t>
            </a:r>
          </a:p>
          <a:p>
            <a:pPr marL="212400" indent="-212400">
              <a:lnSpc>
                <a:spcPts val="2200"/>
              </a:lnSpc>
              <a:buFont typeface="Lucida Grande"/>
              <a:buChar char="–"/>
            </a:pPr>
            <a:r>
              <a:rPr lang="en-US" sz="3200" b="1" kern="0" dirty="0">
                <a:solidFill>
                  <a:schemeClr val="bg1"/>
                </a:solidFill>
              </a:rPr>
              <a:t> 4th in Europe</a:t>
            </a:r>
          </a:p>
          <a:p>
            <a:pPr marL="212400" indent="-212400">
              <a:lnSpc>
                <a:spcPts val="2200"/>
              </a:lnSpc>
              <a:buFont typeface="Lucida Grande"/>
              <a:buChar char="–"/>
            </a:pPr>
            <a:r>
              <a:rPr lang="en-US" sz="3200" b="1" kern="0" dirty="0">
                <a:solidFill>
                  <a:schemeClr val="bg1"/>
                </a:solidFill>
              </a:rPr>
              <a:t> 4th in the UK</a:t>
            </a:r>
          </a:p>
        </p:txBody>
      </p:sp>
    </p:spTree>
    <p:extLst>
      <p:ext uri="{BB962C8B-B14F-4D97-AF65-F5344CB8AC3E}">
        <p14:creationId xmlns:p14="http://schemas.microsoft.com/office/powerpoint/2010/main" val="1489646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" y="2679"/>
            <a:ext cx="12183235" cy="685307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1323705"/>
              </p:ext>
            </p:extLst>
          </p:nvPr>
        </p:nvGraphicFramePr>
        <p:xfrm>
          <a:off x="1927184" y="2532148"/>
          <a:ext cx="8351600" cy="32242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7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30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b="0" kern="0" dirty="0">
                          <a:solidFill>
                            <a:srgbClr val="118598"/>
                          </a:solidFill>
                        </a:rPr>
                        <a:t>Nobel laureates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2nd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b="0" kern="0" dirty="0">
                          <a:solidFill>
                            <a:srgbClr val="118598"/>
                          </a:solidFill>
                        </a:rPr>
                        <a:t>in the UK for research power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11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academic faculties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430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undergraduate programmes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51,000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students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400"/>
                        </a:lnSpc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150</a:t>
                      </a:r>
                      <a:r>
                        <a:rPr lang="en-US" sz="2800" b="1" kern="0" dirty="0">
                          <a:solidFill>
                            <a:srgbClr val="118598"/>
                          </a:solidFill>
                        </a:rPr>
                        <a:t>+</a:t>
                      </a:r>
                      <a:endParaRPr lang="en-US" sz="2800" kern="0" dirty="0">
                        <a:solidFill>
                          <a:srgbClr val="118598"/>
                        </a:solidFill>
                      </a:endParaRP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nationalities represented</a:t>
                      </a:r>
                    </a:p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by student body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16,000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employees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0" dirty="0">
                          <a:solidFill>
                            <a:srgbClr val="118598"/>
                          </a:solidFill>
                        </a:rPr>
                        <a:t>720</a:t>
                      </a:r>
                      <a:r>
                        <a:rPr lang="en-US" sz="3600" b="1" kern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kern="0" dirty="0">
                          <a:solidFill>
                            <a:srgbClr val="118598"/>
                          </a:solidFill>
                        </a:rPr>
                        <a:t>postgraduate programmes</a:t>
                      </a:r>
                    </a:p>
                  </a:txBody>
                  <a:tcPr marL="180000" marR="0" marT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6372056" cy="1164866"/>
          </a:xfrm>
          <a:noFill/>
        </p:spPr>
        <p:txBody>
          <a:bodyPr lIns="72000" tIns="36000"/>
          <a:lstStyle>
            <a:lvl1pPr marL="0" marR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pride ourselves on</a:t>
            </a:r>
            <a:b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academic excellence.</a:t>
            </a:r>
          </a:p>
        </p:txBody>
      </p:sp>
    </p:spTree>
    <p:extLst>
      <p:ext uri="{BB962C8B-B14F-4D97-AF65-F5344CB8AC3E}">
        <p14:creationId xmlns:p14="http://schemas.microsoft.com/office/powerpoint/2010/main" val="76146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4"/>
            <a:ext cx="12191237" cy="6857570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V="1">
            <a:off x="6568457" y="3430777"/>
            <a:ext cx="5139038" cy="1"/>
          </a:xfrm>
          <a:prstGeom prst="line">
            <a:avLst/>
          </a:prstGeom>
          <a:ln>
            <a:solidFill>
              <a:srgbClr val="3A293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8456" y="864000"/>
            <a:ext cx="4429543" cy="22570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3A293B"/>
                </a:solidFill>
              </a:rPr>
              <a:t>We lead the</a:t>
            </a:r>
            <a:br>
              <a:rPr lang="en-US" sz="4100" b="1" kern="0" dirty="0">
                <a:solidFill>
                  <a:srgbClr val="3A293B"/>
                </a:solidFill>
              </a:rPr>
            </a:br>
            <a:r>
              <a:rPr lang="en-US" sz="4100" b="1" kern="0" dirty="0">
                <a:solidFill>
                  <a:srgbClr val="3A293B"/>
                </a:solidFill>
              </a:rPr>
              <a:t>field across</a:t>
            </a:r>
            <a:br>
              <a:rPr lang="en-US" sz="4100" b="1" kern="0" dirty="0">
                <a:solidFill>
                  <a:srgbClr val="3A293B"/>
                </a:solidFill>
              </a:rPr>
            </a:br>
            <a:r>
              <a:rPr lang="en-US" sz="4100" b="1" kern="0" dirty="0">
                <a:solidFill>
                  <a:srgbClr val="3A293B"/>
                </a:solidFill>
              </a:rPr>
              <a:t>a wide range</a:t>
            </a:r>
            <a:br>
              <a:rPr lang="en-US" sz="4100" b="1" kern="0" dirty="0">
                <a:solidFill>
                  <a:srgbClr val="3A293B"/>
                </a:solidFill>
              </a:rPr>
            </a:br>
            <a:r>
              <a:rPr lang="en-US" sz="4100" b="1" kern="0" dirty="0">
                <a:solidFill>
                  <a:srgbClr val="3A293B"/>
                </a:solidFill>
              </a:rPr>
              <a:t>of faculties.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84710" y="3767408"/>
            <a:ext cx="2174805" cy="2174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Arts &amp; Humanities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Brain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Built Environment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Institute of Education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Laws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Life Sciences</a:t>
            </a:r>
            <a:endParaRPr lang="en-US" sz="3200" b="1" kern="0" dirty="0">
              <a:solidFill>
                <a:srgbClr val="3A293B"/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427241" y="3767408"/>
            <a:ext cx="2174805" cy="21544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Mathematical &amp; Physical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Medical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Population Health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9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293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Social &amp; Historical Sciences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A293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204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"/>
            <a:ext cx="12191237" cy="6857571"/>
          </a:xfrm>
          <a:prstGeom prst="rect">
            <a:avLst/>
          </a:prstGeom>
        </p:spPr>
      </p:pic>
      <p:graphicFrame>
        <p:nvGraphicFramePr>
          <p:cNvPr id="7" name="Content Placeholder 7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084168299"/>
              </p:ext>
            </p:extLst>
          </p:nvPr>
        </p:nvGraphicFramePr>
        <p:xfrm>
          <a:off x="5902435" y="5907552"/>
          <a:ext cx="58513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Global Health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Sustainable Cities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Human Wellbeing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Cultural Understanding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Transformational</a:t>
                      </a:r>
                      <a:br>
                        <a:rPr lang="en-US" sz="9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Technology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Justice and</a:t>
                      </a:r>
                      <a:r>
                        <a:rPr lang="en-US" sz="900" baseline="0" dirty="0">
                          <a:solidFill>
                            <a:srgbClr val="000000"/>
                          </a:solidFill>
                        </a:rPr>
                        <a:t> Equality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399" y="864000"/>
            <a:ext cx="6038903" cy="2243563"/>
          </a:xfrm>
        </p:spPr>
        <p:txBody>
          <a:bodyPr/>
          <a:lstStyle>
            <a:lvl1pPr marL="0" marR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work together across disciplines</a:t>
            </a:r>
            <a:b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solve the world’s biggest problems.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5183" y="4448175"/>
            <a:ext cx="3409950" cy="169277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interdisciplinary approach.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wide span of subject areas gives fresh perspectives.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sophisticated multi-faceted solutions to the world's most complex challenges.</a:t>
            </a:r>
          </a:p>
        </p:txBody>
      </p:sp>
    </p:spTree>
    <p:extLst>
      <p:ext uri="{BB962C8B-B14F-4D97-AF65-F5344CB8AC3E}">
        <p14:creationId xmlns:p14="http://schemas.microsoft.com/office/powerpoint/2010/main" val="2851681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"/>
            <a:ext cx="12191237" cy="685757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59602" y="2622592"/>
            <a:ext cx="1123408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Financial District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002849" y="2539111"/>
            <a:ext cx="847888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Tate Modern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406419" y="3604278"/>
            <a:ext cx="1015901" cy="380480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Great Ormond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Street Hospital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245224" y="3028781"/>
            <a:ext cx="1523634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Royal Courts of Justice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164627" y="3604278"/>
            <a:ext cx="1047025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British Museum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21265" y="2645960"/>
            <a:ext cx="1412365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Houses of Parliament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942583" y="5014095"/>
            <a:ext cx="720776" cy="534368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University 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College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Hospital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559040" y="6193473"/>
            <a:ext cx="1065630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noProof="1">
                <a:solidFill>
                  <a:schemeClr val="bg1"/>
                </a:solidFill>
              </a:rPr>
              <a:t>Wellcome Trust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862832" y="6193473"/>
            <a:ext cx="1237466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 </a:t>
            </a:r>
            <a:r>
              <a:rPr lang="en-US" sz="1000" b="1" dirty="0">
                <a:solidFill>
                  <a:schemeClr val="bg1"/>
                </a:solidFill>
              </a:rPr>
              <a:t>Euston Station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82676" y="5014095"/>
            <a:ext cx="1335246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1000" b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1000" b="1" dirty="0">
                <a:solidFill>
                  <a:schemeClr val="bg1"/>
                </a:solidFill>
              </a:rPr>
              <a:t>UCL East campus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82676" y="5399798"/>
            <a:ext cx="1335245" cy="380480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1000" b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1000" b="1" dirty="0">
                <a:solidFill>
                  <a:schemeClr val="bg1"/>
                </a:solidFill>
              </a:rPr>
              <a:t>King’s Cross and 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St </a:t>
            </a:r>
            <a:r>
              <a:rPr lang="en-US" sz="1000" b="1" noProof="1">
                <a:solidFill>
                  <a:schemeClr val="bg1"/>
                </a:solidFill>
              </a:rPr>
              <a:t>Pancras</a:t>
            </a:r>
            <a:r>
              <a:rPr lang="en-US" sz="1000" b="1" dirty="0">
                <a:solidFill>
                  <a:schemeClr val="bg1"/>
                </a:solidFill>
              </a:rPr>
              <a:t> Station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03121" y="3658040"/>
            <a:ext cx="374474" cy="226591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BBC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99527" y="2622592"/>
            <a:ext cx="0" cy="555781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938829" y="2539111"/>
            <a:ext cx="0" cy="781096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37402" y="3604278"/>
            <a:ext cx="0" cy="677884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100298" y="3604278"/>
            <a:ext cx="0" cy="588539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029633" y="3658040"/>
            <a:ext cx="0" cy="579449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9062940" y="2645960"/>
            <a:ext cx="0" cy="532413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9873453" y="5008040"/>
            <a:ext cx="0" cy="914234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506310" y="6193473"/>
            <a:ext cx="0" cy="543866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181291" y="3028781"/>
            <a:ext cx="0" cy="575497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128514"/>
          </a:xfrm>
        </p:spPr>
        <p:txBody>
          <a:bodyPr/>
          <a:lstStyle>
            <a:lvl1pPr marL="0" marR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community sits at the heart of</a:t>
            </a:r>
            <a:b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4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of the world’s most dynamic cities.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827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30"/>
            <a:ext cx="12191237" cy="685757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0433440" y="864000"/>
            <a:ext cx="1521967" cy="380480"/>
          </a:xfrm>
          <a:prstGeom prst="rect">
            <a:avLst/>
          </a:prstGeom>
          <a:solidFill>
            <a:srgbClr val="002855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UCL Bloomsbury </a:t>
            </a:r>
            <a:r>
              <a:rPr lang="es-GB" sz="1000" b="0" i="0" kern="1200" dirty="0">
                <a:solidFill>
                  <a:schemeClr val="bg1"/>
                </a:solidFill>
                <a:effectLst/>
                <a:latin typeface="Wingdings" pitchFamily="2" charset="2"/>
                <a:ea typeface="+mn-ea"/>
                <a:cs typeface="+mn-cs"/>
              </a:rPr>
              <a:t></a:t>
            </a:r>
            <a:br>
              <a:rPr lang="es-GB" sz="1000" b="0" i="0" kern="1200" dirty="0">
                <a:solidFill>
                  <a:schemeClr val="bg1"/>
                </a:solidFill>
                <a:effectLst/>
                <a:latin typeface="Wingdings" pitchFamily="2" charset="2"/>
                <a:ea typeface="+mn-ea"/>
                <a:cs typeface="+mn-cs"/>
              </a:rPr>
            </a:br>
            <a:r>
              <a:rPr lang="en-US" sz="1000" b="1" dirty="0">
                <a:solidFill>
                  <a:schemeClr val="bg1"/>
                </a:solidFill>
              </a:rPr>
              <a:t>Campus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3F1695A6-FDDA-313D-9046-D68FEE777239}"/>
              </a:ext>
            </a:extLst>
          </p:cNvPr>
          <p:cNvGrpSpPr/>
          <p:nvPr userDrawn="1"/>
        </p:nvGrpSpPr>
        <p:grpSpPr>
          <a:xfrm>
            <a:off x="9423509" y="1903250"/>
            <a:ext cx="965503" cy="555781"/>
            <a:chOff x="599527" y="2622592"/>
            <a:chExt cx="965503" cy="555781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659602" y="2622592"/>
              <a:ext cx="905428" cy="226591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Canary Wharf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599527" y="2622592"/>
              <a:ext cx="0" cy="555781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FB81670B-B0C0-4CC0-4411-37D00849B740}"/>
              </a:ext>
            </a:extLst>
          </p:cNvPr>
          <p:cNvGrpSpPr/>
          <p:nvPr userDrawn="1"/>
        </p:nvGrpSpPr>
        <p:grpSpPr>
          <a:xfrm>
            <a:off x="2937719" y="2746732"/>
            <a:ext cx="689528" cy="781096"/>
            <a:chOff x="3249301" y="2539111"/>
            <a:chExt cx="689528" cy="781096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3249301" y="2539111"/>
              <a:ext cx="616041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Stratford</a:t>
              </a:r>
            </a:p>
            <a:p>
              <a:r>
                <a:rPr lang="en-US" sz="1000" b="1" dirty="0">
                  <a:solidFill>
                    <a:schemeClr val="bg1"/>
                  </a:solidFill>
                </a:rPr>
                <a:t>Station</a:t>
              </a: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>
              <a:off x="3938829" y="2539111"/>
              <a:ext cx="0" cy="781096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A7450A6-A9B3-938D-72E9-8C5A5E25BF07}"/>
              </a:ext>
            </a:extLst>
          </p:cNvPr>
          <p:cNvGrpSpPr/>
          <p:nvPr userDrawn="1"/>
        </p:nvGrpSpPr>
        <p:grpSpPr>
          <a:xfrm>
            <a:off x="3164110" y="5854531"/>
            <a:ext cx="794984" cy="677884"/>
            <a:chOff x="3337402" y="3604278"/>
            <a:chExt cx="794984" cy="677884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3406420" y="3604278"/>
              <a:ext cx="725966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Lee Valley</a:t>
              </a:r>
            </a:p>
            <a:p>
              <a:r>
                <a:rPr lang="en-US" sz="1000" b="1" noProof="1">
                  <a:solidFill>
                    <a:schemeClr val="bg1"/>
                  </a:solidFill>
                </a:rPr>
                <a:t>VeloPark</a:t>
              </a:r>
            </a:p>
          </p:txBody>
        </p:sp>
        <p:cxnSp>
          <p:nvCxnSpPr>
            <p:cNvPr id="20" name="Straight Connector 19"/>
            <p:cNvCxnSpPr/>
            <p:nvPr userDrawn="1"/>
          </p:nvCxnSpPr>
          <p:spPr>
            <a:xfrm>
              <a:off x="3337402" y="3604278"/>
              <a:ext cx="0" cy="677884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34E01DEF-652B-830F-C0F9-8F8A65A4EEB0}"/>
              </a:ext>
            </a:extLst>
          </p:cNvPr>
          <p:cNvGrpSpPr/>
          <p:nvPr userDrawn="1"/>
        </p:nvGrpSpPr>
        <p:grpSpPr>
          <a:xfrm>
            <a:off x="2572216" y="3294361"/>
            <a:ext cx="962855" cy="588539"/>
            <a:chOff x="6100298" y="3604278"/>
            <a:chExt cx="962855" cy="588539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164628" y="3604278"/>
              <a:ext cx="898525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Westfield</a:t>
              </a:r>
            </a:p>
            <a:p>
              <a:r>
                <a:rPr lang="en-US" sz="1000" b="1" dirty="0">
                  <a:solidFill>
                    <a:schemeClr val="bg1"/>
                  </a:solidFill>
                </a:rPr>
                <a:t>Stratford City</a:t>
              </a:r>
            </a:p>
          </p:txBody>
        </p:sp>
        <p:cxnSp>
          <p:nvCxnSpPr>
            <p:cNvPr id="21" name="Straight Connector 20"/>
            <p:cNvCxnSpPr/>
            <p:nvPr userDrawn="1"/>
          </p:nvCxnSpPr>
          <p:spPr>
            <a:xfrm>
              <a:off x="6100298" y="3604278"/>
              <a:ext cx="0" cy="588539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B8F1E565-0665-78D7-CA81-8236C7543EBC}"/>
              </a:ext>
            </a:extLst>
          </p:cNvPr>
          <p:cNvGrpSpPr/>
          <p:nvPr userDrawn="1"/>
        </p:nvGrpSpPr>
        <p:grpSpPr>
          <a:xfrm>
            <a:off x="4511453" y="3230450"/>
            <a:ext cx="1124482" cy="462178"/>
            <a:chOff x="7938458" y="2716195"/>
            <a:chExt cx="1124482" cy="462178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938458" y="2716195"/>
              <a:ext cx="1054968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London </a:t>
              </a:r>
            </a:p>
            <a:p>
              <a:r>
                <a:rPr lang="en-US" sz="1000" b="1" dirty="0">
                  <a:solidFill>
                    <a:schemeClr val="bg1"/>
                  </a:solidFill>
                </a:rPr>
                <a:t>Aquatics Center</a:t>
              </a:r>
            </a:p>
          </p:txBody>
        </p:sp>
        <p:cxnSp>
          <p:nvCxnSpPr>
            <p:cNvPr id="23" name="Straight Connector 22"/>
            <p:cNvCxnSpPr>
              <a:cxnSpLocks/>
            </p:cNvCxnSpPr>
            <p:nvPr userDrawn="1"/>
          </p:nvCxnSpPr>
          <p:spPr>
            <a:xfrm>
              <a:off x="9062940" y="2716195"/>
              <a:ext cx="0" cy="462178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A02FE1A-2021-E81C-8463-AEC34A7F34F8}"/>
              </a:ext>
            </a:extLst>
          </p:cNvPr>
          <p:cNvGrpSpPr/>
          <p:nvPr userDrawn="1"/>
        </p:nvGrpSpPr>
        <p:grpSpPr>
          <a:xfrm>
            <a:off x="8880126" y="3869092"/>
            <a:ext cx="789906" cy="914234"/>
            <a:chOff x="9873453" y="5008040"/>
            <a:chExt cx="789906" cy="914234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9942583" y="5014095"/>
              <a:ext cx="720776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Copper Box Arena</a:t>
              </a:r>
            </a:p>
          </p:txBody>
        </p:sp>
        <p:cxnSp>
          <p:nvCxnSpPr>
            <p:cNvPr id="24" name="Straight Connector 23"/>
            <p:cNvCxnSpPr/>
            <p:nvPr userDrawn="1"/>
          </p:nvCxnSpPr>
          <p:spPr>
            <a:xfrm>
              <a:off x="9873453" y="5008040"/>
              <a:ext cx="0" cy="914234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2939847E-95F9-EAAD-1E9F-A1D9CDE6CAEE}"/>
              </a:ext>
            </a:extLst>
          </p:cNvPr>
          <p:cNvGrpSpPr/>
          <p:nvPr userDrawn="1"/>
        </p:nvGrpSpPr>
        <p:grpSpPr>
          <a:xfrm>
            <a:off x="3491174" y="3729546"/>
            <a:ext cx="1365431" cy="575497"/>
            <a:chOff x="5181291" y="3028781"/>
            <a:chExt cx="1365431" cy="575497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5245224" y="3028781"/>
              <a:ext cx="1301498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Stratford</a:t>
              </a:r>
            </a:p>
            <a:p>
              <a:r>
                <a:rPr lang="en-US" sz="1000" b="1" dirty="0">
                  <a:solidFill>
                    <a:schemeClr val="bg1"/>
                  </a:solidFill>
                </a:rPr>
                <a:t>International Station</a:t>
              </a:r>
            </a:p>
          </p:txBody>
        </p:sp>
        <p:cxnSp>
          <p:nvCxnSpPr>
            <p:cNvPr id="26" name="Straight Connector 25"/>
            <p:cNvCxnSpPr/>
            <p:nvPr userDrawn="1"/>
          </p:nvCxnSpPr>
          <p:spPr>
            <a:xfrm>
              <a:off x="5181291" y="3028781"/>
              <a:ext cx="0" cy="575497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2400" y="864000"/>
            <a:ext cx="9497621" cy="564257"/>
          </a:xfrm>
        </p:spPr>
        <p:txBody>
          <a:bodyPr/>
          <a:lstStyle>
            <a:lvl1pPr marL="0" marR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78B51D-ACFD-A49E-90DB-C810C55A62F2}"/>
              </a:ext>
            </a:extLst>
          </p:cNvPr>
          <p:cNvSpPr txBox="1"/>
          <p:nvPr userDrawn="1"/>
        </p:nvSpPr>
        <p:spPr>
          <a:xfrm>
            <a:off x="5646745" y="5713267"/>
            <a:ext cx="2598610" cy="646331"/>
          </a:xfrm>
          <a:prstGeom prst="rect">
            <a:avLst/>
          </a:prstGeom>
          <a:noFill/>
          <a:effectLst>
            <a:outerShdw blurRad="762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 Elizabeth</a:t>
            </a:r>
            <a:b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Olympic Park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949539ED-8517-B8D9-91B1-1374AC2CCF26}"/>
              </a:ext>
            </a:extLst>
          </p:cNvPr>
          <p:cNvGrpSpPr/>
          <p:nvPr userDrawn="1"/>
        </p:nvGrpSpPr>
        <p:grpSpPr>
          <a:xfrm>
            <a:off x="5812670" y="3991066"/>
            <a:ext cx="1304710" cy="1372636"/>
            <a:chOff x="9029633" y="3492952"/>
            <a:chExt cx="1304710" cy="1372636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9103121" y="3658040"/>
              <a:ext cx="374474" cy="226591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BBC</a:t>
              </a:r>
            </a:p>
          </p:txBody>
        </p:sp>
        <p:cxnSp>
          <p:nvCxnSpPr>
            <p:cNvPr id="22" name="Straight Connector 21"/>
            <p:cNvCxnSpPr>
              <a:cxnSpLocks/>
            </p:cNvCxnSpPr>
            <p:nvPr userDrawn="1"/>
          </p:nvCxnSpPr>
          <p:spPr>
            <a:xfrm>
              <a:off x="9029633" y="3492952"/>
              <a:ext cx="0" cy="1372636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6939C310-DE2C-57D4-6BC2-94049F5D91C5}"/>
                </a:ext>
              </a:extLst>
            </p:cNvPr>
            <p:cNvSpPr txBox="1"/>
            <p:nvPr userDrawn="1"/>
          </p:nvSpPr>
          <p:spPr>
            <a:xfrm>
              <a:off x="9103121" y="3933729"/>
              <a:ext cx="937694" cy="226591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Sadler’s Wells</a:t>
              </a:r>
            </a:p>
          </p:txBody>
        </p:sp>
        <p:sp>
          <p:nvSpPr>
            <p:cNvPr id="59" name="TextBox 16">
              <a:extLst>
                <a:ext uri="{FF2B5EF4-FFF2-40B4-BE49-F238E27FC236}">
                  <a16:creationId xmlns:a16="http://schemas.microsoft.com/office/drawing/2014/main" id="{5A1F337F-1859-B94E-8A98-0EC5268CC699}"/>
                </a:ext>
              </a:extLst>
            </p:cNvPr>
            <p:cNvSpPr txBox="1"/>
            <p:nvPr userDrawn="1"/>
          </p:nvSpPr>
          <p:spPr>
            <a:xfrm>
              <a:off x="9103121" y="4209418"/>
              <a:ext cx="1231222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UAL London College of Fashion</a:t>
              </a: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A275BA71-0B11-BCBF-2871-BEBB343487CD}"/>
                </a:ext>
              </a:extLst>
            </p:cNvPr>
            <p:cNvSpPr txBox="1"/>
            <p:nvPr userDrawn="1"/>
          </p:nvSpPr>
          <p:spPr>
            <a:xfrm>
              <a:off x="9103121" y="4638997"/>
              <a:ext cx="652284" cy="226591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V&amp;A East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B530462-1F46-3F7D-5182-42B63477A90C}"/>
              </a:ext>
            </a:extLst>
          </p:cNvPr>
          <p:cNvGrpSpPr/>
          <p:nvPr userDrawn="1"/>
        </p:nvGrpSpPr>
        <p:grpSpPr>
          <a:xfrm>
            <a:off x="7061658" y="2024053"/>
            <a:ext cx="580479" cy="532413"/>
            <a:chOff x="9062940" y="2645960"/>
            <a:chExt cx="580479" cy="532413"/>
          </a:xfrm>
        </p:grpSpPr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B0B90C7B-53AE-0EF5-A079-2033FE73C86A}"/>
                </a:ext>
              </a:extLst>
            </p:cNvPr>
            <p:cNvSpPr txBox="1"/>
            <p:nvPr userDrawn="1"/>
          </p:nvSpPr>
          <p:spPr>
            <a:xfrm>
              <a:off x="9121266" y="2645960"/>
              <a:ext cx="522153" cy="226591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The O2</a:t>
              </a:r>
            </a:p>
          </p:txBody>
        </p:sp>
        <p:cxnSp>
          <p:nvCxnSpPr>
            <p:cNvPr id="66" name="Straight Connector 22">
              <a:extLst>
                <a:ext uri="{FF2B5EF4-FFF2-40B4-BE49-F238E27FC236}">
                  <a16:creationId xmlns:a16="http://schemas.microsoft.com/office/drawing/2014/main" id="{947B1A82-130B-769B-41E2-C21B6E1C086B}"/>
                </a:ext>
              </a:extLst>
            </p:cNvPr>
            <p:cNvCxnSpPr/>
            <p:nvPr userDrawn="1"/>
          </p:nvCxnSpPr>
          <p:spPr>
            <a:xfrm>
              <a:off x="9062940" y="2645960"/>
              <a:ext cx="0" cy="532413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82B7449-BF88-E5DB-04C7-0FDA49E6A285}"/>
              </a:ext>
            </a:extLst>
          </p:cNvPr>
          <p:cNvGrpSpPr/>
          <p:nvPr userDrawn="1"/>
        </p:nvGrpSpPr>
        <p:grpSpPr>
          <a:xfrm>
            <a:off x="6841927" y="2968832"/>
            <a:ext cx="1006818" cy="529271"/>
            <a:chOff x="9873453" y="5008040"/>
            <a:chExt cx="1006818" cy="529271"/>
          </a:xfrm>
        </p:grpSpPr>
        <p:sp>
          <p:nvSpPr>
            <p:cNvPr id="75" name="TextBox 11">
              <a:extLst>
                <a:ext uri="{FF2B5EF4-FFF2-40B4-BE49-F238E27FC236}">
                  <a16:creationId xmlns:a16="http://schemas.microsoft.com/office/drawing/2014/main" id="{029DE352-965C-7E38-DDB4-4D9CB4368598}"/>
                </a:ext>
              </a:extLst>
            </p:cNvPr>
            <p:cNvSpPr txBox="1"/>
            <p:nvPr userDrawn="1"/>
          </p:nvSpPr>
          <p:spPr>
            <a:xfrm>
              <a:off x="9942582" y="5014095"/>
              <a:ext cx="937689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ArcelorMittal Orbit</a:t>
              </a:r>
            </a:p>
          </p:txBody>
        </p:sp>
        <p:cxnSp>
          <p:nvCxnSpPr>
            <p:cNvPr id="76" name="Straight Connector 23">
              <a:extLst>
                <a:ext uri="{FF2B5EF4-FFF2-40B4-BE49-F238E27FC236}">
                  <a16:creationId xmlns:a16="http://schemas.microsoft.com/office/drawing/2014/main" id="{9CEBCEA1-BEEE-C851-E379-B3DF58AF0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73453" y="5008040"/>
              <a:ext cx="0" cy="529271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92219718-C575-148B-C649-11A53D79A788}"/>
              </a:ext>
            </a:extLst>
          </p:cNvPr>
          <p:cNvGrpSpPr/>
          <p:nvPr userDrawn="1"/>
        </p:nvGrpSpPr>
        <p:grpSpPr>
          <a:xfrm>
            <a:off x="5682209" y="2341991"/>
            <a:ext cx="950955" cy="1096361"/>
            <a:chOff x="5985011" y="2430791"/>
            <a:chExt cx="950955" cy="1096361"/>
          </a:xfrm>
        </p:grpSpPr>
        <p:pic>
          <p:nvPicPr>
            <p:cNvPr id="79" name="Imagen 78" descr="Logotipo&#10;&#10;Descripción generada automáticamente">
              <a:extLst>
                <a:ext uri="{FF2B5EF4-FFF2-40B4-BE49-F238E27FC236}">
                  <a16:creationId xmlns:a16="http://schemas.microsoft.com/office/drawing/2014/main" id="{221671F6-F5E1-54C2-FA82-3FB74FBB0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011" y="2430791"/>
              <a:ext cx="888757" cy="261399"/>
            </a:xfrm>
            <a:prstGeom prst="rect">
              <a:avLst/>
            </a:prstGeom>
          </p:spPr>
        </p:pic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F8532C80-436C-B86E-940E-A0E87C616D09}"/>
                </a:ext>
              </a:extLst>
            </p:cNvPr>
            <p:cNvSpPr txBox="1"/>
            <p:nvPr userDrawn="1"/>
          </p:nvSpPr>
          <p:spPr>
            <a:xfrm>
              <a:off x="5985011" y="2750975"/>
              <a:ext cx="888753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UCL East Campus</a:t>
              </a:r>
            </a:p>
          </p:txBody>
        </p:sp>
        <p:cxnSp>
          <p:nvCxnSpPr>
            <p:cNvPr id="82" name="Straight Connector 22">
              <a:extLst>
                <a:ext uri="{FF2B5EF4-FFF2-40B4-BE49-F238E27FC236}">
                  <a16:creationId xmlns:a16="http://schemas.microsoft.com/office/drawing/2014/main" id="{1F78FF72-0F63-8C05-B5F5-2EDAE57A9C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35966" y="2430791"/>
              <a:ext cx="0" cy="1096361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Connector 22">
            <a:extLst>
              <a:ext uri="{FF2B5EF4-FFF2-40B4-BE49-F238E27FC236}">
                <a16:creationId xmlns:a16="http://schemas.microsoft.com/office/drawing/2014/main" id="{0761A18D-2D94-778A-0AB4-BC8BC6D20A32}"/>
              </a:ext>
            </a:extLst>
          </p:cNvPr>
          <p:cNvCxnSpPr>
            <a:cxnSpLocks/>
          </p:cNvCxnSpPr>
          <p:nvPr userDrawn="1"/>
        </p:nvCxnSpPr>
        <p:spPr>
          <a:xfrm>
            <a:off x="5925271" y="3175763"/>
            <a:ext cx="0" cy="262589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2">
            <a:extLst>
              <a:ext uri="{FF2B5EF4-FFF2-40B4-BE49-F238E27FC236}">
                <a16:creationId xmlns:a16="http://schemas.microsoft.com/office/drawing/2014/main" id="{AEB187A0-B2B4-C6B5-3E5C-B0DAB30EE7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5271" y="3175763"/>
            <a:ext cx="707893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upo 95">
            <a:extLst>
              <a:ext uri="{FF2B5EF4-FFF2-40B4-BE49-F238E27FC236}">
                <a16:creationId xmlns:a16="http://schemas.microsoft.com/office/drawing/2014/main" id="{EE5CECC0-56B0-A0FD-6CE5-F95F2C1C0C89}"/>
              </a:ext>
            </a:extLst>
          </p:cNvPr>
          <p:cNvGrpSpPr/>
          <p:nvPr userDrawn="1"/>
        </p:nvGrpSpPr>
        <p:grpSpPr>
          <a:xfrm>
            <a:off x="9440044" y="5214129"/>
            <a:ext cx="950955" cy="1096361"/>
            <a:chOff x="5985011" y="2430791"/>
            <a:chExt cx="950955" cy="1096361"/>
          </a:xfrm>
        </p:grpSpPr>
        <p:pic>
          <p:nvPicPr>
            <p:cNvPr id="97" name="Imagen 96" descr="Logotipo&#10;&#10;Descripción generada automáticamente">
              <a:extLst>
                <a:ext uri="{FF2B5EF4-FFF2-40B4-BE49-F238E27FC236}">
                  <a16:creationId xmlns:a16="http://schemas.microsoft.com/office/drawing/2014/main" id="{42F2F205-C374-D9A5-1642-B554AED999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011" y="2430791"/>
              <a:ext cx="888757" cy="261399"/>
            </a:xfrm>
            <a:prstGeom prst="rect">
              <a:avLst/>
            </a:prstGeom>
          </p:spPr>
        </p:pic>
        <p:sp>
          <p:nvSpPr>
            <p:cNvPr id="98" name="TextBox 10">
              <a:extLst>
                <a:ext uri="{FF2B5EF4-FFF2-40B4-BE49-F238E27FC236}">
                  <a16:creationId xmlns:a16="http://schemas.microsoft.com/office/drawing/2014/main" id="{1652A816-A6DD-7D6E-1D35-25A1D0923E4F}"/>
                </a:ext>
              </a:extLst>
            </p:cNvPr>
            <p:cNvSpPr txBox="1"/>
            <p:nvPr userDrawn="1"/>
          </p:nvSpPr>
          <p:spPr>
            <a:xfrm>
              <a:off x="5985011" y="2750975"/>
              <a:ext cx="888753" cy="380480"/>
            </a:xfrm>
            <a:prstGeom prst="rect">
              <a:avLst/>
            </a:prstGeom>
            <a:solidFill>
              <a:srgbClr val="002855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UCL at </a:t>
              </a:r>
              <a:br>
                <a:rPr lang="en-US" sz="1000" b="1" dirty="0">
                  <a:solidFill>
                    <a:schemeClr val="bg1"/>
                  </a:solidFill>
                </a:rPr>
              </a:br>
              <a:r>
                <a:rPr lang="en-US" sz="1000" b="1" dirty="0">
                  <a:solidFill>
                    <a:schemeClr val="bg1"/>
                  </a:solidFill>
                </a:rPr>
                <a:t>Here East</a:t>
              </a:r>
            </a:p>
          </p:txBody>
        </p:sp>
        <p:cxnSp>
          <p:nvCxnSpPr>
            <p:cNvPr id="99" name="Straight Connector 22">
              <a:extLst>
                <a:ext uri="{FF2B5EF4-FFF2-40B4-BE49-F238E27FC236}">
                  <a16:creationId xmlns:a16="http://schemas.microsoft.com/office/drawing/2014/main" id="{5C9F1B65-6AB6-8EAC-50DB-20FD7AFEF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35966" y="2430791"/>
              <a:ext cx="0" cy="1096361"/>
            </a:xfrm>
            <a:prstGeom prst="line">
              <a:avLst/>
            </a:prstGeom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4243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4" y="2679"/>
            <a:ext cx="12182472" cy="685264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30618" y="2833502"/>
            <a:ext cx="3838935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3600" b="1" kern="0" spc="-150" dirty="0">
                <a:solidFill>
                  <a:srgbClr val="000000"/>
                </a:solidFill>
              </a:rPr>
              <a:t>350,000 </a:t>
            </a:r>
            <a:r>
              <a:rPr lang="en-US" sz="1600" kern="0" spc="-50" dirty="0">
                <a:solidFill>
                  <a:srgbClr val="000000"/>
                </a:solidFill>
              </a:rPr>
              <a:t>alumni in 190+ countries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464107" y="5044091"/>
            <a:ext cx="3281197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3600" b="1" kern="0" spc="-150" dirty="0">
                <a:solidFill>
                  <a:srgbClr val="000000"/>
                </a:solidFill>
              </a:rPr>
              <a:t>55% </a:t>
            </a:r>
            <a:r>
              <a:rPr lang="en-US" sz="1600" kern="0" spc="-50" dirty="0">
                <a:solidFill>
                  <a:srgbClr val="000000"/>
                </a:solidFill>
              </a:rPr>
              <a:t>international students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230833" y="3573566"/>
            <a:ext cx="3772610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1600" kern="0" spc="-50" dirty="0">
                <a:solidFill>
                  <a:srgbClr val="000000"/>
                </a:solidFill>
              </a:rPr>
              <a:t>Partnerships with institutions worldwide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88125" y="5314708"/>
            <a:ext cx="2706817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3600" b="1" kern="0" spc="-150" dirty="0">
                <a:solidFill>
                  <a:srgbClr val="000000"/>
                </a:solidFill>
              </a:rPr>
              <a:t>34% </a:t>
            </a:r>
            <a:r>
              <a:rPr lang="en-US" sz="1600" kern="0" spc="-50" dirty="0">
                <a:solidFill>
                  <a:srgbClr val="000000"/>
                </a:solidFill>
              </a:rPr>
              <a:t>international staff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128514"/>
          </a:xfrm>
        </p:spPr>
        <p:txBody>
          <a:bodyPr/>
          <a:lstStyle/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chemeClr val="bg1"/>
                </a:solidFill>
              </a:rPr>
              <a:t>A network connected</a:t>
            </a:r>
            <a:br>
              <a:rPr lang="en-US" sz="4100" b="1" kern="0" dirty="0">
                <a:solidFill>
                  <a:schemeClr val="bg1"/>
                </a:solidFill>
              </a:rPr>
            </a:br>
            <a:r>
              <a:rPr lang="en-US" sz="4100" b="1" kern="0" dirty="0">
                <a:solidFill>
                  <a:schemeClr val="bg1"/>
                </a:solidFill>
              </a:rPr>
              <a:t>across the globe.</a:t>
            </a:r>
          </a:p>
        </p:txBody>
      </p:sp>
    </p:spTree>
    <p:extLst>
      <p:ext uri="{BB962C8B-B14F-4D97-AF65-F5344CB8AC3E}">
        <p14:creationId xmlns:p14="http://schemas.microsoft.com/office/powerpoint/2010/main" val="1150940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C2AA100-D40F-4F6F-ADBB-71F3F3FFA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5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" y="214"/>
            <a:ext cx="12191237" cy="6857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6927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002855"/>
                </a:solidFill>
              </a:rPr>
              <a:t>We are continually</a:t>
            </a:r>
            <a:br>
              <a:rPr lang="en-US" sz="4100" b="1" kern="0" dirty="0">
                <a:solidFill>
                  <a:srgbClr val="002855"/>
                </a:solidFill>
              </a:rPr>
            </a:br>
            <a:r>
              <a:rPr lang="en-US" sz="4100" b="1" kern="0" dirty="0">
                <a:solidFill>
                  <a:srgbClr val="002855"/>
                </a:solidFill>
              </a:rPr>
              <a:t>making an impact on</a:t>
            </a:r>
            <a:br>
              <a:rPr lang="en-US" sz="4100" b="1" kern="0" dirty="0">
                <a:solidFill>
                  <a:srgbClr val="002855"/>
                </a:solidFill>
              </a:rPr>
            </a:br>
            <a:r>
              <a:rPr lang="en-US" sz="4100" b="1" kern="0" dirty="0">
                <a:solidFill>
                  <a:srgbClr val="002855"/>
                </a:solidFill>
              </a:rPr>
              <a:t>the world we live in.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82400" y="2570163"/>
            <a:ext cx="6106447" cy="184666"/>
          </a:xfrm>
        </p:spPr>
        <p:txBody>
          <a:bodyPr/>
          <a:lstStyle>
            <a:lvl1pPr marL="0" indent="0">
              <a:buNone/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838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430"/>
            <a:ext cx="12191235" cy="6857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692771"/>
          </a:xfrm>
        </p:spPr>
        <p:txBody>
          <a:bodyPr/>
          <a:lstStyle/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chemeClr val="bg1"/>
                </a:solidFill>
              </a:rPr>
              <a:t>We are creating </a:t>
            </a:r>
            <a:br>
              <a:rPr lang="en-US" sz="4100" b="1" kern="0" dirty="0">
                <a:solidFill>
                  <a:schemeClr val="bg1"/>
                </a:solidFill>
              </a:rPr>
            </a:br>
            <a:r>
              <a:rPr lang="en-US" sz="4100" b="1" kern="0" dirty="0">
                <a:solidFill>
                  <a:schemeClr val="bg1"/>
                </a:solidFill>
              </a:rPr>
              <a:t>campuses equipped </a:t>
            </a:r>
            <a:br>
              <a:rPr lang="en-US" sz="4100" b="1" kern="0" dirty="0">
                <a:solidFill>
                  <a:schemeClr val="bg1"/>
                </a:solidFill>
              </a:rPr>
            </a:br>
            <a:r>
              <a:rPr lang="en-US" sz="4100" b="1" kern="0" dirty="0">
                <a:solidFill>
                  <a:schemeClr val="bg1"/>
                </a:solidFill>
              </a:rPr>
              <a:t>for the future.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048" y="3190079"/>
            <a:ext cx="5301709" cy="352660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Lucida Grande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£1.25 billion invested in transforming UCL facilities.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Brand new campus UCL East will be home to new degree </a:t>
            </a:r>
            <a:r>
              <a:rPr kumimoji="0" lang="en-US" sz="1500" b="1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programmes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research, innovation and technologies.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Student Centre (pictured) opened its doors in </a:t>
            </a:r>
            <a:b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2019 – an essential space to think, explore, </a:t>
            </a:r>
            <a:b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collaborate, discover and challenge.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5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teach our students how to think not what to think.</a:t>
            </a:r>
          </a:p>
          <a:p>
            <a:pPr marL="212400" marR="0" lvl="0" indent="-21240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are investing £281.6 million into a new purpose</a:t>
            </a:r>
            <a:b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-built biomedical facility which will house over 500 scientists from across UCL’s neuroscience community.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866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" y="2679"/>
            <a:ext cx="12182474" cy="685264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915324" y="6240556"/>
            <a:ext cx="529705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b="1" dirty="0">
                <a:solidFill>
                  <a:srgbClr val="002855"/>
                </a:solidFill>
              </a:rPr>
              <a:t>2012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80070" y="2507718"/>
            <a:ext cx="4770105" cy="15500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9600" b="1" dirty="0">
                <a:solidFill>
                  <a:srgbClr val="002855"/>
                </a:solidFill>
              </a:rPr>
              <a:t>£1.75bn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49392" y="2571538"/>
            <a:ext cx="4770105" cy="15500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9600" b="1" dirty="0">
                <a:solidFill>
                  <a:srgbClr val="002855"/>
                </a:solidFill>
              </a:rPr>
              <a:t>+102%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816792" y="6240556"/>
            <a:ext cx="529705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b="1" dirty="0">
                <a:solidFill>
                  <a:srgbClr val="002855"/>
                </a:solidFill>
              </a:rPr>
              <a:t>2022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51875" y="5213093"/>
            <a:ext cx="1445086" cy="9037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Government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and other funding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43659" y="5339926"/>
            <a:ext cx="144508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Tuition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fees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6297" y="5339926"/>
            <a:ext cx="144508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Research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funding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435165" y="4427335"/>
            <a:ext cx="1674838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855"/>
                </a:solidFill>
              </a:rPr>
              <a:t>Sources of income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093293" y="2363644"/>
            <a:ext cx="2358582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855"/>
                </a:solidFill>
              </a:rPr>
              <a:t>Total income (2021/22)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526021" y="2338116"/>
            <a:ext cx="5044532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855"/>
                </a:solidFill>
              </a:rPr>
              <a:t>We have seen dramatic growth in all three income areas: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112851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002855"/>
                </a:solidFill>
              </a:rPr>
              <a:t>We are ensuring financial stability and enjoying competitive dramatic growth.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82600" y="1992313"/>
            <a:ext cx="6719888" cy="184666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385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eleste-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2400" cy="68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56425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002855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72338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2400" cy="68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10515600" cy="56425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002855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284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UCL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Zoomed in photo of the columns of UCL's wilkins building with students sat in front on a sunny day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" y="214"/>
            <a:ext cx="12191238" cy="685757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4927" y="808180"/>
            <a:ext cx="5912711" cy="38677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3816" y="3929248"/>
            <a:ext cx="561218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864000"/>
            <a:ext cx="5775238" cy="2914510"/>
          </a:xfrm>
        </p:spPr>
        <p:txBody>
          <a:bodyPr/>
          <a:lstStyle/>
          <a:p>
            <a:pPr>
              <a:lnSpc>
                <a:spcPts val="4350"/>
              </a:lnSpc>
            </a:pPr>
            <a:r>
              <a:rPr lang="en-US" sz="4100" b="1" kern="0" dirty="0">
                <a:solidFill>
                  <a:srgbClr val="000000"/>
                </a:solidFill>
              </a:rPr>
              <a:t>UCL. Where ambitious innovators, visionary trendsetters and disruptive thinkers</a:t>
            </a:r>
            <a:br>
              <a:rPr lang="en-US" sz="4100" b="1" kern="0" dirty="0">
                <a:solidFill>
                  <a:srgbClr val="000000"/>
                </a:solidFill>
              </a:rPr>
            </a:br>
            <a:r>
              <a:rPr lang="en-US" sz="4100" b="1" kern="0" dirty="0">
                <a:solidFill>
                  <a:srgbClr val="000000"/>
                </a:solidFill>
              </a:rPr>
              <a:t>call home.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224" y="4020225"/>
            <a:ext cx="5773737" cy="50494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out more: ucl.ac.uk</a:t>
            </a:r>
          </a:p>
        </p:txBody>
      </p:sp>
    </p:spTree>
    <p:extLst>
      <p:ext uri="{BB962C8B-B14F-4D97-AF65-F5344CB8AC3E}">
        <p14:creationId xmlns:p14="http://schemas.microsoft.com/office/powerpoint/2010/main" val="318165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1AC8D6E-ABC8-4C12-88E8-D23FAFA3B7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3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ne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5E877147-E01D-4D39-82B0-04907B0B8D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3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 blue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rgbClr val="1197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9C13AD8-0D3F-4392-B213-AC168971F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1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 green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0117040-8C6D-4465-A393-FF43F17C34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4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purple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913AE1C4-3585-4AAB-B9FF-BED4DB9BD9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 red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392337B-D631-4DAF-90E4-B390E505AE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2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–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392337B-D631-4DAF-90E4-B390E505AE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9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D3EEDA-7C06-4280-B0D0-B392E4088FB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463" cy="68637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400" y="864000"/>
            <a:ext cx="10515600" cy="63094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400" y="1800000"/>
            <a:ext cx="10515600" cy="21913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84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100" b="1" i="0" kern="1200">
          <a:solidFill>
            <a:srgbClr val="0000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b="1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b="1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b="1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rgbClr val="00000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b="1" i="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Lett.100.020603" TargetMode="External"/><Relationship Id="rId2" Type="http://schemas.openxmlformats.org/officeDocument/2006/relationships/hyperlink" Target="http://docs.openmm.org/7.5.0/api-python/generated/simtk.openmm.app.metadynamics.Metadynamics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rienFe/InstaD_pro_abc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E038-3194-61C2-09A5-7DF4B2225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assignment – protein interaction probing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D680B-878A-3447-B71C-43BE12707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Tiejun Wei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5E04-4632-6178-0644-CA8DF6F5867B}"/>
              </a:ext>
            </a:extLst>
          </p:cNvPr>
          <p:cNvSpPr txBox="1"/>
          <p:nvPr/>
        </p:nvSpPr>
        <p:spPr>
          <a:xfrm>
            <a:off x="213610" y="631357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https://github.com/DerienFe/InstaD_pro_abc</a:t>
            </a:r>
          </a:p>
        </p:txBody>
      </p:sp>
    </p:spTree>
    <p:extLst>
      <p:ext uri="{BB962C8B-B14F-4D97-AF65-F5344CB8AC3E}">
        <p14:creationId xmlns:p14="http://schemas.microsoft.com/office/powerpoint/2010/main" val="1098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pipeline: implementation (5)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0BF6C-C459-F96A-8B89-E90737D9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44" y="1690688"/>
            <a:ext cx="5008261" cy="4802187"/>
          </a:xfrm>
        </p:spPr>
        <p:txBody>
          <a:bodyPr>
            <a:normAutofit/>
          </a:bodyPr>
          <a:lstStyle/>
          <a:p>
            <a:r>
              <a:rPr lang="en-US" dirty="0"/>
              <a:t>Initialize the correct environment /path</a:t>
            </a:r>
          </a:p>
          <a:p>
            <a:endParaRPr lang="en-US" dirty="0"/>
          </a:p>
          <a:p>
            <a:r>
              <a:rPr lang="en-US" dirty="0"/>
              <a:t>Navigate to each directory and consecutively commence the MD simulations:</a:t>
            </a:r>
          </a:p>
          <a:p>
            <a:pPr lvl="1"/>
            <a:r>
              <a:rPr lang="en-US" dirty="0"/>
              <a:t>Minimization</a:t>
            </a:r>
          </a:p>
          <a:p>
            <a:pPr lvl="1"/>
            <a:r>
              <a:rPr lang="en-US" dirty="0"/>
              <a:t>NVT</a:t>
            </a:r>
          </a:p>
          <a:p>
            <a:pPr lvl="1"/>
            <a:r>
              <a:rPr lang="en-US" dirty="0"/>
              <a:t>NPT</a:t>
            </a:r>
          </a:p>
          <a:p>
            <a:pPr lvl="1"/>
            <a:r>
              <a:rPr lang="en-US" dirty="0"/>
              <a:t>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5EA7E-83BF-6A19-43A2-11403D82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5" y="1690688"/>
            <a:ext cx="6300549" cy="4613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9DF56-8916-B9D7-1C3C-28EA49697B7A}"/>
              </a:ext>
            </a:extLst>
          </p:cNvPr>
          <p:cNvSpPr txBox="1"/>
          <p:nvPr/>
        </p:nvSpPr>
        <p:spPr>
          <a:xfrm>
            <a:off x="148389" y="383724"/>
            <a:ext cx="137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89445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pipeline: implementation (6)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0BF6C-C459-F96A-8B89-E90737D9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235" y="1690688"/>
            <a:ext cx="4936158" cy="4802187"/>
          </a:xfrm>
        </p:spPr>
        <p:txBody>
          <a:bodyPr>
            <a:normAutofit/>
          </a:bodyPr>
          <a:lstStyle/>
          <a:p>
            <a:r>
              <a:rPr lang="en-US" dirty="0"/>
              <a:t>Initialize the correct environment/path</a:t>
            </a:r>
          </a:p>
          <a:p>
            <a:endParaRPr lang="en-US" dirty="0"/>
          </a:p>
          <a:p>
            <a:r>
              <a:rPr lang="en-US" dirty="0"/>
              <a:t>Perform </a:t>
            </a:r>
            <a:r>
              <a:rPr lang="en-US" dirty="0" err="1"/>
              <a:t>mmgbsa</a:t>
            </a:r>
            <a:r>
              <a:rPr lang="en-US" dirty="0"/>
              <a:t> per-residue decomposition</a:t>
            </a:r>
          </a:p>
          <a:p>
            <a:endParaRPr lang="en-US" dirty="0"/>
          </a:p>
          <a:p>
            <a:r>
              <a:rPr lang="en-US" dirty="0"/>
              <a:t>Automated analysis for </a:t>
            </a:r>
            <a:r>
              <a:rPr lang="en-US" dirty="0" err="1"/>
              <a:t>mmgbsa</a:t>
            </a:r>
            <a:r>
              <a:rPr lang="en-US" dirty="0"/>
              <a:t> result.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residue index, perform the 1D distance based metadynamics.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E2581-6A9A-D11A-7221-4294B700EF63}"/>
              </a:ext>
            </a:extLst>
          </p:cNvPr>
          <p:cNvSpPr txBox="1"/>
          <p:nvPr/>
        </p:nvSpPr>
        <p:spPr>
          <a:xfrm>
            <a:off x="144379" y="383723"/>
            <a:ext cx="137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Phase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E7D11-9B9A-226D-DEA7-73A8EE44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8" y="1690687"/>
            <a:ext cx="6582626" cy="42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3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4883-60FF-4FB1-F381-18EA594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1866-B353-3F2D-F3C0-CF789FB4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Advantage:</a:t>
            </a:r>
          </a:p>
          <a:p>
            <a:pPr lvl="1"/>
            <a:r>
              <a:rPr lang="en-US" dirty="0"/>
              <a:t>Full automation</a:t>
            </a:r>
          </a:p>
          <a:p>
            <a:pPr lvl="1"/>
            <a:r>
              <a:rPr lang="en-US" dirty="0"/>
              <a:t>Good agreement with literature</a:t>
            </a:r>
          </a:p>
          <a:p>
            <a:pPr lvl="1"/>
            <a:r>
              <a:rPr lang="en-US" dirty="0"/>
              <a:t>Direct evidence which residue contributes the binding.</a:t>
            </a:r>
          </a:p>
          <a:p>
            <a:pPr lvl="1"/>
            <a:r>
              <a:rPr lang="en-US" dirty="0"/>
              <a:t>Provided insight into protein (antibody) redesign.</a:t>
            </a:r>
          </a:p>
          <a:p>
            <a:r>
              <a:rPr lang="en-US" dirty="0"/>
              <a:t>Disadvantage:</a:t>
            </a:r>
          </a:p>
          <a:p>
            <a:pPr lvl="1"/>
            <a:r>
              <a:rPr lang="en-US" dirty="0"/>
              <a:t>Messy starting structure (Ion, water in pocket kept)</a:t>
            </a:r>
          </a:p>
          <a:p>
            <a:pPr lvl="1"/>
            <a:r>
              <a:rPr lang="en-US" dirty="0"/>
              <a:t>No protonation check (H++ server down)</a:t>
            </a:r>
          </a:p>
          <a:p>
            <a:pPr lvl="1"/>
            <a:r>
              <a:rPr lang="en-US" dirty="0"/>
              <a:t>Residue index hard coded to fix lost </a:t>
            </a:r>
            <a:r>
              <a:rPr lang="en-US" dirty="0" err="1"/>
              <a:t>chainid</a:t>
            </a:r>
            <a:r>
              <a:rPr lang="en-US" dirty="0"/>
              <a:t> info AMBER/GROMCAS</a:t>
            </a:r>
          </a:p>
          <a:p>
            <a:pPr lvl="1"/>
            <a:r>
              <a:rPr lang="en-GB" dirty="0"/>
              <a:t>CV space too large and meta-dynamics very expensive.</a:t>
            </a:r>
          </a:p>
        </p:txBody>
      </p:sp>
    </p:spTree>
    <p:extLst>
      <p:ext uri="{BB962C8B-B14F-4D97-AF65-F5344CB8AC3E}">
        <p14:creationId xmlns:p14="http://schemas.microsoft.com/office/powerpoint/2010/main" val="5092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AA12-EF04-9ABF-EF04-D4EAB92A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review: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7F2F-6527-2BF9-BD7C-1D783519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64720" cy="4351338"/>
          </a:xfrm>
        </p:spPr>
        <p:txBody>
          <a:bodyPr>
            <a:normAutofit/>
          </a:bodyPr>
          <a:lstStyle/>
          <a:p>
            <a:r>
              <a:rPr lang="en-US" dirty="0"/>
              <a:t>Key binding res on </a:t>
            </a:r>
            <a:r>
              <a:rPr lang="en-US" dirty="0" err="1"/>
              <a:t>pro_a</a:t>
            </a:r>
            <a:r>
              <a:rPr lang="en-US" dirty="0"/>
              <a:t> to </a:t>
            </a:r>
            <a:r>
              <a:rPr lang="en-US" dirty="0" err="1"/>
              <a:t>pro_c</a:t>
            </a:r>
            <a:r>
              <a:rPr lang="en-US" dirty="0"/>
              <a:t> (left): </a:t>
            </a:r>
          </a:p>
          <a:p>
            <a:pPr lvl="1"/>
            <a:r>
              <a:rPr lang="en-US" dirty="0"/>
              <a:t>[417, 446, 449, 453, 455, 456, 475, </a:t>
            </a:r>
            <a:r>
              <a:rPr lang="en-US" dirty="0">
                <a:solidFill>
                  <a:srgbClr val="FF0000"/>
                </a:solidFill>
              </a:rPr>
              <a:t>486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487</a:t>
            </a:r>
            <a:r>
              <a:rPr lang="en-US" dirty="0"/>
              <a:t>, 489, 493, 496, 498, 500, 501, 502, 505]</a:t>
            </a:r>
          </a:p>
          <a:p>
            <a:endParaRPr lang="en-GB" dirty="0"/>
          </a:p>
          <a:p>
            <a:r>
              <a:rPr lang="en-GB" dirty="0"/>
              <a:t>Key binding res on </a:t>
            </a:r>
            <a:r>
              <a:rPr lang="en-GB" dirty="0" err="1"/>
              <a:t>pro_a</a:t>
            </a:r>
            <a:r>
              <a:rPr lang="en-GB" dirty="0"/>
              <a:t> to </a:t>
            </a:r>
            <a:r>
              <a:rPr lang="en-GB" dirty="0" err="1"/>
              <a:t>pro_b</a:t>
            </a:r>
            <a:r>
              <a:rPr lang="en-GB" dirty="0"/>
              <a:t> (right):</a:t>
            </a:r>
          </a:p>
          <a:p>
            <a:pPr lvl="1"/>
            <a:r>
              <a:rPr lang="en-GB" dirty="0"/>
              <a:t>[484, 478, </a:t>
            </a:r>
            <a:r>
              <a:rPr lang="en-GB" dirty="0">
                <a:solidFill>
                  <a:srgbClr val="FF0000"/>
                </a:solidFill>
              </a:rPr>
              <a:t>486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487</a:t>
            </a:r>
            <a:r>
              <a:rPr lang="en-GB" dirty="0"/>
              <a:t>]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FFCA0-4123-E351-43C3-651E7A54F6F4}"/>
              </a:ext>
            </a:extLst>
          </p:cNvPr>
          <p:cNvSpPr txBox="1"/>
          <p:nvPr/>
        </p:nvSpPr>
        <p:spPr>
          <a:xfrm>
            <a:off x="6672649" y="6290359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https://www.nature.com/articles/s41586-020-2180-5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6CF905-57CF-DE95-6EA3-0F8FCB43582B}"/>
              </a:ext>
            </a:extLst>
          </p:cNvPr>
          <p:cNvGrpSpPr/>
          <p:nvPr/>
        </p:nvGrpSpPr>
        <p:grpSpPr>
          <a:xfrm>
            <a:off x="5102920" y="1124699"/>
            <a:ext cx="6698201" cy="4608602"/>
            <a:chOff x="6437450" y="878745"/>
            <a:chExt cx="6698201" cy="4608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03572F-7DBF-D986-EACF-D3B2090BF73A}"/>
                </a:ext>
              </a:extLst>
            </p:cNvPr>
            <p:cNvGrpSpPr/>
            <p:nvPr/>
          </p:nvGrpSpPr>
          <p:grpSpPr>
            <a:xfrm>
              <a:off x="6437450" y="878745"/>
              <a:ext cx="3349102" cy="4292612"/>
              <a:chOff x="6437450" y="878745"/>
              <a:chExt cx="3349102" cy="42926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912F42-4DD1-2A02-9F04-BF729D2A6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7450" y="878745"/>
                <a:ext cx="3349102" cy="3131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5BC3A4-654F-B5C4-AA44-5EF9AC0FC469}"/>
                  </a:ext>
                </a:extLst>
              </p:cNvPr>
              <p:cNvSpPr txBox="1"/>
              <p:nvPr/>
            </p:nvSpPr>
            <p:spPr>
              <a:xfrm>
                <a:off x="6437450" y="3971028"/>
                <a:ext cx="334910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Binding of S1 spike protein(blue) with ACE2(grey).</a:t>
                </a:r>
                <a:r>
                  <a:rPr lang="en-GB" dirty="0"/>
                  <a:t> contacting residue on S1 protein are shown in blue surface.</a:t>
                </a:r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6AB60CC-5B67-ABCC-1B4B-DDFA730BD325}"/>
                </a:ext>
              </a:extLst>
            </p:cNvPr>
            <p:cNvGrpSpPr/>
            <p:nvPr/>
          </p:nvGrpSpPr>
          <p:grpSpPr>
            <a:xfrm>
              <a:off x="9786550" y="878745"/>
              <a:ext cx="3349101" cy="4608602"/>
              <a:chOff x="9786550" y="878745"/>
              <a:chExt cx="3349101" cy="460860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59C6E01-5A8E-2A75-3188-DD60E664A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6550" y="878745"/>
                <a:ext cx="3349101" cy="313127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0DA1D7-F848-EF20-D3AD-D076387B329A}"/>
                  </a:ext>
                </a:extLst>
              </p:cNvPr>
              <p:cNvSpPr txBox="1"/>
              <p:nvPr/>
            </p:nvSpPr>
            <p:spPr>
              <a:xfrm>
                <a:off x="9786550" y="4010019"/>
                <a:ext cx="334910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Binding of S1 spike protein(blue) with antibody THSC20.HVTR26 (red).</a:t>
                </a:r>
                <a:r>
                  <a:rPr lang="en-GB" dirty="0"/>
                  <a:t> contacting residue on S1 protein are shown in blue surface.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378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DB5A-5681-EDB2-C5C9-AB01E268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MMGBSA per-residue decomposition</a:t>
            </a:r>
            <a:br>
              <a:rPr lang="en-US" dirty="0"/>
            </a:br>
            <a:r>
              <a:rPr lang="en-US" dirty="0"/>
              <a:t>S1-Ab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4DE10-6B60-4507-7688-EDF35128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4" y="1969184"/>
            <a:ext cx="10501311" cy="4200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4C29B-B6C9-EF31-8D2E-0357A15DF2CE}"/>
              </a:ext>
            </a:extLst>
          </p:cNvPr>
          <p:cNvSpPr txBox="1"/>
          <p:nvPr/>
        </p:nvSpPr>
        <p:spPr>
          <a:xfrm>
            <a:off x="406400" y="6169709"/>
            <a:ext cx="10854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Suggest the residue 486 on S1 protein contribute the most </a:t>
            </a:r>
            <a:r>
              <a:rPr lang="en-US" dirty="0">
                <a:solidFill>
                  <a:srgbClr val="FF0000"/>
                </a:solidFill>
              </a:rPr>
              <a:t>(~-9 kcal/mol</a:t>
            </a:r>
            <a:r>
              <a:rPr lang="en-US" dirty="0"/>
              <a:t>), while the Ab has several key residues Tyr 33, Tyr52 and Ser53 etc..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7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D7AD-9868-43D9-84F2-C7341478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MMGBSA per-residue decomposition</a:t>
            </a:r>
            <a:br>
              <a:rPr lang="en-US" dirty="0"/>
            </a:br>
            <a:r>
              <a:rPr lang="en-US" dirty="0"/>
              <a:t>S1-Ab visualization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F934D-C6D0-E433-64D6-F36B98F64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3" r="38513"/>
          <a:stretch/>
        </p:blipFill>
        <p:spPr>
          <a:xfrm>
            <a:off x="575733" y="1756636"/>
            <a:ext cx="4521200" cy="4563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1D69F-4967-A3A5-58E0-667FBD6F7604}"/>
              </a:ext>
            </a:extLst>
          </p:cNvPr>
          <p:cNvSpPr txBox="1"/>
          <p:nvPr/>
        </p:nvSpPr>
        <p:spPr>
          <a:xfrm>
            <a:off x="2057400" y="231140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Phe486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4847E-7836-A54C-161B-2B4581E43433}"/>
              </a:ext>
            </a:extLst>
          </p:cNvPr>
          <p:cNvSpPr txBox="1"/>
          <p:nvPr/>
        </p:nvSpPr>
        <p:spPr>
          <a:xfrm>
            <a:off x="3725333" y="2396066"/>
            <a:ext cx="87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Tyr52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E12EA-C81A-B145-CB2C-53AD49F51BD2}"/>
              </a:ext>
            </a:extLst>
          </p:cNvPr>
          <p:cNvSpPr txBox="1"/>
          <p:nvPr/>
        </p:nvSpPr>
        <p:spPr>
          <a:xfrm>
            <a:off x="4656667" y="3327400"/>
            <a:ext cx="87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Tyr33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83C07-9259-15C2-1D5F-EBC8BBEF199D}"/>
              </a:ext>
            </a:extLst>
          </p:cNvPr>
          <p:cNvSpPr txBox="1"/>
          <p:nvPr/>
        </p:nvSpPr>
        <p:spPr>
          <a:xfrm>
            <a:off x="4392125" y="4495016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Ser53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A0898-26E4-A1C6-3258-E9AFDC2765EC}"/>
              </a:ext>
            </a:extLst>
          </p:cNvPr>
          <p:cNvSpPr txBox="1"/>
          <p:nvPr/>
        </p:nvSpPr>
        <p:spPr>
          <a:xfrm>
            <a:off x="5993922" y="2324972"/>
            <a:ext cx="535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agreement with the literature.</a:t>
            </a:r>
          </a:p>
          <a:p>
            <a:endParaRPr lang="en-US" sz="2400" dirty="0"/>
          </a:p>
          <a:p>
            <a:r>
              <a:rPr lang="en-US" sz="2400" dirty="0"/>
              <a:t>Close contact:</a:t>
            </a:r>
          </a:p>
          <a:p>
            <a:r>
              <a:rPr lang="en-US" sz="2400" dirty="0"/>
              <a:t>between the </a:t>
            </a:r>
            <a:r>
              <a:rPr lang="en-US" sz="2400" dirty="0">
                <a:solidFill>
                  <a:srgbClr val="3C86D4"/>
                </a:solidFill>
              </a:rPr>
              <a:t>Phe486 on S1 protein (blue)</a:t>
            </a:r>
          </a:p>
          <a:p>
            <a:r>
              <a:rPr lang="en-US" sz="2400" dirty="0"/>
              <a:t>with </a:t>
            </a:r>
            <a:r>
              <a:rPr lang="en-US" sz="2400" dirty="0">
                <a:solidFill>
                  <a:srgbClr val="963232"/>
                </a:solidFill>
              </a:rPr>
              <a:t>Tyr52, Tyr33 and Ser53 on </a:t>
            </a:r>
            <a:endParaRPr lang="en-GB" sz="2400" dirty="0">
              <a:solidFill>
                <a:srgbClr val="963232"/>
              </a:solidFill>
            </a:endParaRPr>
          </a:p>
          <a:p>
            <a:r>
              <a:rPr lang="en-US" sz="2400" dirty="0">
                <a:solidFill>
                  <a:srgbClr val="963232"/>
                </a:solidFill>
              </a:rPr>
              <a:t>Antibody P5A3C8 (THSC20.HVTR26) (red)</a:t>
            </a:r>
          </a:p>
        </p:txBody>
      </p:sp>
    </p:spTree>
    <p:extLst>
      <p:ext uri="{BB962C8B-B14F-4D97-AF65-F5344CB8AC3E}">
        <p14:creationId xmlns:p14="http://schemas.microsoft.com/office/powerpoint/2010/main" val="372159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48BA-7D3A-21CC-066D-51015FE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21" y="645386"/>
            <a:ext cx="10545112" cy="1380226"/>
          </a:xfrm>
        </p:spPr>
        <p:txBody>
          <a:bodyPr>
            <a:normAutofit/>
          </a:bodyPr>
          <a:lstStyle/>
          <a:p>
            <a:r>
              <a:rPr lang="en-US" sz="4000" dirty="0"/>
              <a:t>MMGBSA per-residue decomposition</a:t>
            </a:r>
            <a:br>
              <a:rPr lang="en-US" sz="4000" dirty="0"/>
            </a:br>
            <a:r>
              <a:rPr lang="en-US" sz="4000" dirty="0"/>
              <a:t>S1-ACE2</a:t>
            </a:r>
            <a:endParaRPr lang="en-GB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0A76F-1E28-2DAB-86FC-A31F8B3E0525}"/>
              </a:ext>
            </a:extLst>
          </p:cNvPr>
          <p:cNvSpPr txBox="1"/>
          <p:nvPr/>
        </p:nvSpPr>
        <p:spPr>
          <a:xfrm>
            <a:off x="184485" y="5934670"/>
            <a:ext cx="11823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Phe486 contribute ~-3.4 kcal/mol, less than S1-Ab scenario. While the Gln498 contributes the most ~-5.9 kcal/mol.</a:t>
            </a:r>
          </a:p>
          <a:p>
            <a:r>
              <a:rPr lang="en-US" dirty="0"/>
              <a:t>On the other hand, ACE has 3 residues contribute the most: Lys31 (~-3.8 kcal/mol), Asp41 (~-2.9 kcal/mol) Tyr38 ( ~-3.7 kcal/mol).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D45E-5945-042C-DA73-CB05B0BD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1699660"/>
            <a:ext cx="10299032" cy="41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48BA-7D3A-21CC-066D-51015FE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88" y="638678"/>
            <a:ext cx="10619117" cy="1380226"/>
          </a:xfrm>
        </p:spPr>
        <p:txBody>
          <a:bodyPr>
            <a:normAutofit/>
          </a:bodyPr>
          <a:lstStyle/>
          <a:p>
            <a:r>
              <a:rPr lang="en-US" sz="4000" dirty="0"/>
              <a:t>MMGBSA per-residue decomposition</a:t>
            </a:r>
            <a:br>
              <a:rPr lang="en-US" sz="4000" dirty="0"/>
            </a:br>
            <a:r>
              <a:rPr lang="en-US" sz="4000" dirty="0"/>
              <a:t>S1-ACE2: visualization</a:t>
            </a:r>
            <a:endParaRPr lang="en-GB" sz="4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48B7FE-6F1E-18AE-AF15-DBDF9917BB98}"/>
              </a:ext>
            </a:extLst>
          </p:cNvPr>
          <p:cNvGrpSpPr/>
          <p:nvPr/>
        </p:nvGrpSpPr>
        <p:grpSpPr>
          <a:xfrm>
            <a:off x="2248579" y="4334935"/>
            <a:ext cx="3364396" cy="2523065"/>
            <a:chOff x="39743" y="4213753"/>
            <a:chExt cx="3364396" cy="25230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CC6B3F-8F4F-C48D-7E1A-E5AAC4E3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334" y="4213753"/>
              <a:ext cx="2472805" cy="25230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77ECE8-2DD3-8B3F-D300-613F8826A400}"/>
                </a:ext>
              </a:extLst>
            </p:cNvPr>
            <p:cNvSpPr txBox="1"/>
            <p:nvPr/>
          </p:nvSpPr>
          <p:spPr>
            <a:xfrm>
              <a:off x="39743" y="535465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Phe486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85CA9-E1FC-79E9-F045-7C0555F7767B}"/>
                </a:ext>
              </a:extLst>
            </p:cNvPr>
            <p:cNvSpPr txBox="1"/>
            <p:nvPr/>
          </p:nvSpPr>
          <p:spPr>
            <a:xfrm>
              <a:off x="2664834" y="5475285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Gln24</a:t>
              </a:r>
              <a:endParaRPr lang="en-GB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AD8E0F-25BD-5274-7F1B-619D6A859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38" y="5167312"/>
              <a:ext cx="1173928" cy="1873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20B4670-E19F-3DC3-7D43-B3DD6B9D2AC6}"/>
                </a:ext>
              </a:extLst>
            </p:cNvPr>
            <p:cNvCxnSpPr>
              <a:cxnSpLocks/>
            </p:cNvCxnSpPr>
            <p:nvPr/>
          </p:nvCxnSpPr>
          <p:spPr>
            <a:xfrm>
              <a:off x="2347857" y="5184781"/>
              <a:ext cx="406400" cy="339738"/>
            </a:xfrm>
            <a:prstGeom prst="line">
              <a:avLst/>
            </a:prstGeom>
            <a:ln w="28575">
              <a:solidFill>
                <a:srgbClr val="7A7A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E57841-4789-BBBC-6110-80DCE9DF1996}"/>
              </a:ext>
            </a:extLst>
          </p:cNvPr>
          <p:cNvGrpSpPr/>
          <p:nvPr/>
        </p:nvGrpSpPr>
        <p:grpSpPr>
          <a:xfrm>
            <a:off x="2181501" y="1811870"/>
            <a:ext cx="3431474" cy="2523065"/>
            <a:chOff x="-27335" y="1690688"/>
            <a:chExt cx="3431474" cy="25230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EE3B9-C92E-53F6-AA72-0B9DA7B7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334" y="1690688"/>
              <a:ext cx="2472805" cy="25230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EE1814-FC12-D053-F4F1-B983698C1D57}"/>
                </a:ext>
              </a:extLst>
            </p:cNvPr>
            <p:cNvSpPr txBox="1"/>
            <p:nvPr/>
          </p:nvSpPr>
          <p:spPr>
            <a:xfrm>
              <a:off x="1087983" y="1901226"/>
              <a:ext cx="739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Lys31</a:t>
              </a:r>
              <a:endParaRPr lang="en-GB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D306EF-D8C9-F8E4-9DE1-273CBF6277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8601" y="2267102"/>
              <a:ext cx="524933" cy="502180"/>
            </a:xfrm>
            <a:prstGeom prst="line">
              <a:avLst/>
            </a:prstGeom>
            <a:ln w="28575">
              <a:solidFill>
                <a:srgbClr val="7A7A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A3B6D7-2539-3D16-0378-A778AA13672F}"/>
                </a:ext>
              </a:extLst>
            </p:cNvPr>
            <p:cNvSpPr txBox="1"/>
            <p:nvPr/>
          </p:nvSpPr>
          <p:spPr>
            <a:xfrm>
              <a:off x="-27335" y="2646919"/>
              <a:ext cx="891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His34</a:t>
              </a:r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077C7F-E96F-F01B-89CF-19443A917E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" y="2884069"/>
              <a:ext cx="821266" cy="44694"/>
            </a:xfrm>
            <a:prstGeom prst="line">
              <a:avLst/>
            </a:prstGeom>
            <a:ln w="28575">
              <a:solidFill>
                <a:srgbClr val="7A7A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BC4893-19FD-38BD-3291-441152B15DE5}"/>
                </a:ext>
              </a:extLst>
            </p:cNvPr>
            <p:cNvSpPr txBox="1"/>
            <p:nvPr/>
          </p:nvSpPr>
          <p:spPr>
            <a:xfrm>
              <a:off x="124951" y="3281194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Gln493</a:t>
              </a:r>
              <a:endParaRPr lang="en-GB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7F7E1-756E-E97D-CFC8-E8111E7D2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746" y="3093856"/>
              <a:ext cx="1173928" cy="1873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4947C2-C446-C41A-24AF-237C0CCA92D3}"/>
              </a:ext>
            </a:extLst>
          </p:cNvPr>
          <p:cNvGrpSpPr/>
          <p:nvPr/>
        </p:nvGrpSpPr>
        <p:grpSpPr>
          <a:xfrm>
            <a:off x="5906487" y="2418223"/>
            <a:ext cx="5080218" cy="3242275"/>
            <a:chOff x="7166898" y="1807862"/>
            <a:chExt cx="5080218" cy="324227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791142-F531-3209-2015-1D389F1C7E25}"/>
                </a:ext>
              </a:extLst>
            </p:cNvPr>
            <p:cNvGrpSpPr/>
            <p:nvPr/>
          </p:nvGrpSpPr>
          <p:grpSpPr>
            <a:xfrm>
              <a:off x="7166898" y="1807862"/>
              <a:ext cx="4439104" cy="3242275"/>
              <a:chOff x="7166898" y="1807862"/>
              <a:chExt cx="4439104" cy="324227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2CBA774-CC79-B103-4475-9BC08B7D92DB}"/>
                  </a:ext>
                </a:extLst>
              </p:cNvPr>
              <p:cNvGrpSpPr/>
              <p:nvPr/>
            </p:nvGrpSpPr>
            <p:grpSpPr>
              <a:xfrm>
                <a:off x="7166898" y="1843901"/>
                <a:ext cx="4402685" cy="2579622"/>
                <a:chOff x="7133299" y="1849722"/>
                <a:chExt cx="4402685" cy="257962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F51BEE-5378-A1E2-4C8E-2AC2A061B3D0}"/>
                    </a:ext>
                  </a:extLst>
                </p:cNvPr>
                <p:cNvSpPr txBox="1"/>
                <p:nvPr/>
              </p:nvSpPr>
              <p:spPr>
                <a:xfrm>
                  <a:off x="7133299" y="3048704"/>
                  <a:ext cx="8915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Glu37</a:t>
                  </a:r>
                  <a:endParaRPr lang="en-GB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429657ED-7BCA-9298-5B14-F6BB63E3E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93156" y="3093856"/>
                  <a:ext cx="981511" cy="73090"/>
                </a:xfrm>
                <a:prstGeom prst="line">
                  <a:avLst/>
                </a:prstGeom>
                <a:ln w="28575">
                  <a:solidFill>
                    <a:srgbClr val="7A7A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D29180A-4E0C-EFCD-2530-5E695CEA71DA}"/>
                    </a:ext>
                  </a:extLst>
                </p:cNvPr>
                <p:cNvSpPr txBox="1"/>
                <p:nvPr/>
              </p:nvSpPr>
              <p:spPr>
                <a:xfrm>
                  <a:off x="9026777" y="1849722"/>
                  <a:ext cx="8524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Asp38</a:t>
                  </a:r>
                  <a:endParaRPr lang="en-GB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FB55078-C91E-B3C3-9EE8-F3C6E720ED91}"/>
                    </a:ext>
                  </a:extLst>
                </p:cNvPr>
                <p:cNvSpPr txBox="1"/>
                <p:nvPr/>
              </p:nvSpPr>
              <p:spPr>
                <a:xfrm>
                  <a:off x="10683522" y="2787112"/>
                  <a:ext cx="8524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Gln42</a:t>
                  </a:r>
                  <a:endParaRPr lang="en-GB" dirty="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030704B-F562-42BE-F560-017BBB97B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160" y="2207606"/>
                  <a:ext cx="179165" cy="501727"/>
                </a:xfrm>
                <a:prstGeom prst="line">
                  <a:avLst/>
                </a:prstGeom>
                <a:ln w="28575">
                  <a:solidFill>
                    <a:srgbClr val="7A7A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2C8B8-0AF7-19A9-5C8A-A65DD3AE756A}"/>
                    </a:ext>
                  </a:extLst>
                </p:cNvPr>
                <p:cNvSpPr txBox="1"/>
                <p:nvPr/>
              </p:nvSpPr>
              <p:spPr>
                <a:xfrm>
                  <a:off x="7285583" y="4060012"/>
                  <a:ext cx="10215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Gly496</a:t>
                  </a:r>
                  <a:endParaRPr lang="en-GB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8E09799-CBF1-CECB-B0EC-151F893A6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1316" y="3810000"/>
                  <a:ext cx="1779009" cy="25001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BC99961-0E6F-F9F3-F520-5FCFBB86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8314" y="1807862"/>
                <a:ext cx="3177688" cy="3242275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7240B-8067-0DC7-4365-126B48F37F8E}"/>
                </a:ext>
              </a:extLst>
            </p:cNvPr>
            <p:cNvSpPr txBox="1"/>
            <p:nvPr/>
          </p:nvSpPr>
          <p:spPr>
            <a:xfrm>
              <a:off x="11355525" y="3546422"/>
              <a:ext cx="891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Gln498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D2B7BA-8CE9-5BC8-93DF-FF8092C6001A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10606695" y="3386049"/>
              <a:ext cx="748830" cy="3450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82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685A-9AD2-71F0-28AF-435A3A6F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</a:t>
            </a:r>
            <a:r>
              <a:rPr lang="en-GB" sz="3200" dirty="0"/>
              <a:t>eta-Dynamics and other Enhanced Sampling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2AECF-7C02-950B-22B8-C209F1E30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562" y="2225615"/>
                <a:ext cx="11250964" cy="420106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Thus in this case we will use distance of Phe487 to Tyr52 as our CV.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487, 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52)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  <a:p>
                <a:r>
                  <a:rPr lang="en-US" dirty="0"/>
                  <a:t>For detailed introduction please see: </a:t>
                </a:r>
              </a:p>
              <a:p>
                <a:pPr lvl="1"/>
                <a:r>
                  <a:rPr lang="en-GB" dirty="0">
                    <a:hlinkClick r:id="rId2"/>
                  </a:rPr>
                  <a:t>http://docs.openmm.org/7.5.0/api-python/generated/simtk.openmm.app.metadynamics.Metadynamics.html</a:t>
                </a:r>
                <a:endParaRPr lang="en-US" dirty="0"/>
              </a:p>
              <a:p>
                <a:pPr lvl="1"/>
                <a:r>
                  <a:rPr lang="en-GB" dirty="0">
                    <a:hlinkClick r:id="rId3"/>
                  </a:rPr>
                  <a:t>https://doi.org/10.1103/PhysRevLett.100.020603</a:t>
                </a:r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Due to the large system size the calculation is not done, but a run-able script has been given out at:</a:t>
                </a:r>
              </a:p>
              <a:p>
                <a:pPr lvl="1"/>
                <a:r>
                  <a:rPr lang="en-GB" dirty="0"/>
                  <a:t>metaD_sim.py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2AECF-7C02-950B-22B8-C209F1E3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62" y="2225615"/>
                <a:ext cx="11250964" cy="4201064"/>
              </a:xfrm>
              <a:blipFill>
                <a:blip r:embed="rId4"/>
                <a:stretch>
                  <a:fillRect l="-704" t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47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122B-F556-35A8-399D-DE0846A0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ES…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0AB91E-4568-3F36-BEDC-FF664443679C}"/>
              </a:ext>
            </a:extLst>
          </p:cNvPr>
          <p:cNvGrpSpPr/>
          <p:nvPr/>
        </p:nvGrpSpPr>
        <p:grpSpPr>
          <a:xfrm>
            <a:off x="3586302" y="2061803"/>
            <a:ext cx="8322196" cy="4431072"/>
            <a:chOff x="-36768" y="0"/>
            <a:chExt cx="4239198" cy="22576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905DD4-EC57-1C8A-D8F5-7A8332464449}"/>
                </a:ext>
              </a:extLst>
            </p:cNvPr>
            <p:cNvGrpSpPr/>
            <p:nvPr/>
          </p:nvGrpSpPr>
          <p:grpSpPr>
            <a:xfrm>
              <a:off x="0" y="0"/>
              <a:ext cx="4202430" cy="1696085"/>
              <a:chOff x="0" y="0"/>
              <a:chExt cx="5016401" cy="202552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C10A549-14EE-F006-2D8D-4A6FC574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0996"/>
                <a:ext cx="2550160" cy="191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E565A5-CF5E-B28F-47C8-E7B96A1D5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3066" y="0"/>
                <a:ext cx="2553335" cy="1915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Text Box 1">
              <a:extLst>
                <a:ext uri="{FF2B5EF4-FFF2-40B4-BE49-F238E27FC236}">
                  <a16:creationId xmlns:a16="http://schemas.microsoft.com/office/drawing/2014/main" id="{4CF87EA2-8913-EC20-2B28-B7FD8935C4F5}"/>
                </a:ext>
              </a:extLst>
            </p:cNvPr>
            <p:cNvSpPr txBox="1"/>
            <p:nvPr/>
          </p:nvSpPr>
          <p:spPr>
            <a:xfrm>
              <a:off x="-36768" y="1630372"/>
              <a:ext cx="4127340" cy="62724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GB" sz="2000" i="1" kern="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Figure 1 Left: Illustration of adaptive MSM guided bias generation, color lines (blue to red): the biased free energy surface, black solid line: the original FES. Right: preliminary benchmark result on time needed for Na</a:t>
              </a:r>
              <a:r>
                <a:rPr lang="en-GB" sz="2000" i="1" kern="100" baseline="300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+</a:t>
              </a:r>
              <a:r>
                <a:rPr lang="en-GB" sz="2000" i="1" kern="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-Cl</a:t>
              </a:r>
              <a:r>
                <a:rPr lang="en-GB" sz="2000" i="1" kern="100" baseline="300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GB" sz="2000" i="1" kern="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ion pair separation task.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CD7B60-AFB5-E242-430E-24D242799B6F}"/>
              </a:ext>
            </a:extLst>
          </p:cNvPr>
          <p:cNvSpPr txBox="1"/>
          <p:nvPr/>
        </p:nvSpPr>
        <p:spPr>
          <a:xfrm>
            <a:off x="648085" y="2244225"/>
            <a:ext cx="2938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I’ve been working on a MSM optimized biasing technique that sample the target state at least magnitudes faster than meta-dynamics…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2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6958-6941-B65D-D29A-22462E70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File/repo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91D4-383C-88F8-D715-789439E6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5253" cy="4351338"/>
          </a:xfrm>
        </p:spPr>
        <p:txBody>
          <a:bodyPr/>
          <a:lstStyle/>
          <a:p>
            <a:r>
              <a:rPr lang="en-US" dirty="0"/>
              <a:t>Please refer to the </a:t>
            </a:r>
            <a:r>
              <a:rPr lang="en-US" dirty="0" err="1"/>
              <a:t>Github</a:t>
            </a:r>
            <a:r>
              <a:rPr lang="en-US" dirty="0"/>
              <a:t> repo:</a:t>
            </a:r>
          </a:p>
          <a:p>
            <a:endParaRPr lang="en-US" dirty="0"/>
          </a:p>
          <a:p>
            <a:r>
              <a:rPr lang="en-GB" dirty="0">
                <a:hlinkClick r:id="rId2"/>
              </a:rPr>
              <a:t>https://github.com/DerienFe/InstaD_pro_abc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main.sh also provides a markdown file:</a:t>
            </a:r>
          </a:p>
          <a:p>
            <a:endParaRPr lang="en-US" dirty="0"/>
          </a:p>
          <a:p>
            <a:r>
              <a:rPr lang="en-US" dirty="0"/>
              <a:t>https://github.com/DerienFe/InstaD_pro_abc/blob/main/main.md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17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A50D-7135-CC6E-219D-5F6A9B8F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24D9A-D354-5DC6-D275-7684F7FA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Task: </a:t>
            </a:r>
          </a:p>
          <a:p>
            <a:r>
              <a:rPr lang="en-US" dirty="0"/>
              <a:t>Probe the interface of </a:t>
            </a:r>
            <a:r>
              <a:rPr lang="en-US" dirty="0" err="1"/>
              <a:t>Prot_A</a:t>
            </a:r>
            <a:r>
              <a:rPr lang="en-US" dirty="0"/>
              <a:t> and </a:t>
            </a:r>
            <a:r>
              <a:rPr lang="en-US" dirty="0" err="1"/>
              <a:t>Prot_B</a:t>
            </a:r>
            <a:r>
              <a:rPr lang="en-US" dirty="0"/>
              <a:t>/</a:t>
            </a:r>
            <a:r>
              <a:rPr lang="en-US" dirty="0" err="1"/>
              <a:t>Prot_C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provide insight how to redesign </a:t>
            </a:r>
            <a:r>
              <a:rPr lang="en-US" dirty="0" err="1"/>
              <a:t>Prot_A</a:t>
            </a:r>
            <a:r>
              <a:rPr lang="en-US" dirty="0"/>
              <a:t> such that it abrogate binding with </a:t>
            </a:r>
            <a:r>
              <a:rPr lang="en-US" dirty="0" err="1"/>
              <a:t>Prot_B</a:t>
            </a:r>
            <a:r>
              <a:rPr lang="en-US" dirty="0"/>
              <a:t> while maintain binding affinity for </a:t>
            </a:r>
            <a:r>
              <a:rPr lang="en-US" dirty="0" err="1"/>
              <a:t>Prot_C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2800" dirty="0"/>
              <a:t>Practical use: Redesign the antibody such that</a:t>
            </a:r>
          </a:p>
          <a:p>
            <a:pPr lvl="1"/>
            <a:r>
              <a:rPr lang="en-US" dirty="0"/>
              <a:t>Antibody   Target</a:t>
            </a:r>
          </a:p>
          <a:p>
            <a:pPr lvl="1"/>
            <a:r>
              <a:rPr lang="en-US" dirty="0"/>
              <a:t>Antibody   ADE target</a:t>
            </a:r>
            <a:endParaRPr lang="en-GB" dirty="0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927645D7-8DA0-2C3D-5E6B-DADF4D1ED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6883" y="4096701"/>
            <a:ext cx="441186" cy="441186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4C6C9AE-0D6D-7B2B-8276-781E3268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521" y="4428974"/>
            <a:ext cx="441186" cy="4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A50D-7135-CC6E-219D-5F6A9B8F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Intro: example structure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AB71E9-BDE9-D26A-7937-0C791F52E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r="1293"/>
          <a:stretch/>
        </p:blipFill>
        <p:spPr>
          <a:xfrm>
            <a:off x="6096000" y="1718762"/>
            <a:ext cx="4588086" cy="2962131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64652-A4C9-78B3-3767-040D47E3C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5" r="31040"/>
          <a:stretch/>
        </p:blipFill>
        <p:spPr>
          <a:xfrm>
            <a:off x="1832097" y="1690688"/>
            <a:ext cx="3708971" cy="4565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89E83-48F9-5BD6-C91E-A296232F805E}"/>
              </a:ext>
            </a:extLst>
          </p:cNvPr>
          <p:cNvSpPr txBox="1"/>
          <p:nvPr/>
        </p:nvSpPr>
        <p:spPr>
          <a:xfrm>
            <a:off x="5250240" y="4954101"/>
            <a:ext cx="6582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Prot_A</a:t>
            </a:r>
            <a:r>
              <a:rPr lang="en-US" sz="2400" dirty="0"/>
              <a:t>: S1 spike protein (blue)</a:t>
            </a:r>
          </a:p>
          <a:p>
            <a:r>
              <a:rPr lang="en-US" sz="2400" dirty="0" err="1"/>
              <a:t>Prot_B</a:t>
            </a:r>
            <a:r>
              <a:rPr lang="en-US" sz="2400" dirty="0"/>
              <a:t> : Ab P5A 3C8 (THSC20.HVTR26) (red) </a:t>
            </a:r>
          </a:p>
          <a:p>
            <a:r>
              <a:rPr lang="en-US" sz="2400" dirty="0" err="1"/>
              <a:t>Prot_C</a:t>
            </a:r>
            <a:r>
              <a:rPr lang="en-US" sz="2400" dirty="0"/>
              <a:t> : ACE2 (grey)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7C3A7-BBBB-C5D0-C229-251229FBB094}"/>
              </a:ext>
            </a:extLst>
          </p:cNvPr>
          <p:cNvSpPr txBox="1"/>
          <p:nvPr/>
        </p:nvSpPr>
        <p:spPr>
          <a:xfrm>
            <a:off x="302967" y="6426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https://www.rcsb.org/structure/6m0j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7D946-1F7F-4125-6D79-E85274759112}"/>
              </a:ext>
            </a:extLst>
          </p:cNvPr>
          <p:cNvSpPr txBox="1"/>
          <p:nvPr/>
        </p:nvSpPr>
        <p:spPr>
          <a:xfrm>
            <a:off x="6398967" y="6426016"/>
            <a:ext cx="428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https://www.rcsb.org/structure/7Z0X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105C00-37FA-0DA8-BCA2-F9A69907BEC5}"/>
              </a:ext>
            </a:extLst>
          </p:cNvPr>
          <p:cNvGrpSpPr/>
          <p:nvPr/>
        </p:nvGrpSpPr>
        <p:grpSpPr>
          <a:xfrm>
            <a:off x="2232789" y="1690688"/>
            <a:ext cx="3863211" cy="2990205"/>
            <a:chOff x="846025" y="1690688"/>
            <a:chExt cx="3863211" cy="29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89FBAE-1A41-1241-FEE6-06A2E8E7F03B}"/>
                </a:ext>
              </a:extLst>
            </p:cNvPr>
            <p:cNvSpPr/>
            <p:nvPr/>
          </p:nvSpPr>
          <p:spPr>
            <a:xfrm>
              <a:off x="846025" y="3860196"/>
              <a:ext cx="1140432" cy="6061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7EF1F0-E5EF-183B-9C93-CF6C53E15E0F}"/>
                </a:ext>
              </a:extLst>
            </p:cNvPr>
            <p:cNvCxnSpPr/>
            <p:nvPr/>
          </p:nvCxnSpPr>
          <p:spPr>
            <a:xfrm flipV="1">
              <a:off x="1986457" y="1690688"/>
              <a:ext cx="2722779" cy="2169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8346DE-2EFB-9967-D281-43A3A577108A}"/>
                </a:ext>
              </a:extLst>
            </p:cNvPr>
            <p:cNvCxnSpPr/>
            <p:nvPr/>
          </p:nvCxnSpPr>
          <p:spPr>
            <a:xfrm>
              <a:off x="1986457" y="4466371"/>
              <a:ext cx="2722779" cy="214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2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 overview: functionality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2ED1-6252-F90F-34C2-920F38F9E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[</a:t>
            </a:r>
            <a:r>
              <a:rPr lang="en-US" dirty="0" err="1"/>
              <a:t>pro_a</a:t>
            </a:r>
            <a:r>
              <a:rPr lang="en-US" dirty="0"/>
              <a:t>, </a:t>
            </a:r>
            <a:r>
              <a:rPr lang="en-US" dirty="0" err="1"/>
              <a:t>pro_b</a:t>
            </a:r>
            <a:r>
              <a:rPr lang="en-US" dirty="0"/>
              <a:t>, </a:t>
            </a:r>
            <a:r>
              <a:rPr lang="en-US" dirty="0" err="1"/>
              <a:t>pro_c</a:t>
            </a:r>
            <a:r>
              <a:rPr lang="en-US" dirty="0"/>
              <a:t>]</a:t>
            </a:r>
          </a:p>
          <a:p>
            <a:r>
              <a:rPr lang="en-US" dirty="0"/>
              <a:t>Output: </a:t>
            </a:r>
          </a:p>
          <a:p>
            <a:pPr lvl="1"/>
            <a:r>
              <a:rPr lang="en-US" dirty="0"/>
              <a:t>Binding free energy on pair A-B, A-C; </a:t>
            </a:r>
          </a:p>
          <a:p>
            <a:pPr lvl="1"/>
            <a:r>
              <a:rPr lang="en-US" dirty="0"/>
              <a:t>FEP on selected CV space.</a:t>
            </a:r>
          </a:p>
          <a:p>
            <a:pPr lvl="1"/>
            <a:endParaRPr lang="en-US" dirty="0"/>
          </a:p>
          <a:p>
            <a:r>
              <a:rPr lang="en-US" dirty="0"/>
              <a:t>Dependency:</a:t>
            </a:r>
          </a:p>
          <a:p>
            <a:pPr lvl="1"/>
            <a:r>
              <a:rPr lang="en-US" dirty="0"/>
              <a:t>Python with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GROMACS/AMBER/OpenMM as MD engine</a:t>
            </a:r>
          </a:p>
          <a:p>
            <a:pPr lvl="1"/>
            <a:r>
              <a:rPr lang="en-US" dirty="0"/>
              <a:t>Shell (execution and/or cluster submission)</a:t>
            </a:r>
          </a:p>
        </p:txBody>
      </p:sp>
    </p:spTree>
    <p:extLst>
      <p:ext uri="{BB962C8B-B14F-4D97-AF65-F5344CB8AC3E}">
        <p14:creationId xmlns:p14="http://schemas.microsoft.com/office/powerpoint/2010/main" val="14730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9211" cy="1325563"/>
          </a:xfrm>
        </p:spPr>
        <p:txBody>
          <a:bodyPr/>
          <a:lstStyle/>
          <a:p>
            <a:r>
              <a:rPr lang="en-US" dirty="0"/>
              <a:t>Analytical pipeline overview: pipeline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2ED1-6252-F90F-34C2-920F38F9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358"/>
            <a:ext cx="10515600" cy="5197642"/>
          </a:xfrm>
        </p:spPr>
        <p:txBody>
          <a:bodyPr>
            <a:normAutofit/>
          </a:bodyPr>
          <a:lstStyle/>
          <a:p>
            <a:r>
              <a:rPr lang="en-US" dirty="0"/>
              <a:t>Phase 1: Preparation of structure</a:t>
            </a:r>
          </a:p>
          <a:p>
            <a:pPr lvl="1"/>
            <a:r>
              <a:rPr lang="en-US" dirty="0"/>
              <a:t>Search for binding pattern (skipped since we have bounded structures)</a:t>
            </a:r>
          </a:p>
          <a:p>
            <a:pPr lvl="1"/>
            <a:r>
              <a:rPr lang="en-US" dirty="0"/>
              <a:t>Water/Ion/Protonation state (skipped, H++ server down)</a:t>
            </a:r>
          </a:p>
          <a:p>
            <a:pPr lvl="1"/>
            <a:r>
              <a:rPr lang="en-US" dirty="0"/>
              <a:t>MD simulation system construction using </a:t>
            </a:r>
            <a:r>
              <a:rPr lang="en-US" dirty="0" err="1"/>
              <a:t>tleap</a:t>
            </a:r>
            <a:endParaRPr lang="en-US" dirty="0"/>
          </a:p>
          <a:p>
            <a:pPr lvl="1"/>
            <a:r>
              <a:rPr lang="en-US" dirty="0"/>
              <a:t>Generation of classic MD run files (GROMACS)</a:t>
            </a:r>
          </a:p>
          <a:p>
            <a:pPr lvl="1"/>
            <a:r>
              <a:rPr lang="en-US" dirty="0"/>
              <a:t>Generation of complex file for MMPBSA (</a:t>
            </a:r>
            <a:r>
              <a:rPr lang="en-US" dirty="0" err="1"/>
              <a:t>gmx_MMGBSA</a:t>
            </a:r>
            <a:r>
              <a:rPr lang="en-US" dirty="0"/>
              <a:t> in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r>
              <a:rPr lang="en-US" dirty="0"/>
              <a:t>Phase 2: MD simulations </a:t>
            </a:r>
          </a:p>
          <a:p>
            <a:pPr lvl="1"/>
            <a:r>
              <a:rPr lang="en-US" dirty="0"/>
              <a:t>Consists of minimization/NVT/NPT and production run</a:t>
            </a:r>
          </a:p>
          <a:p>
            <a:r>
              <a:rPr lang="en-US" dirty="0"/>
              <a:t>Phase 3: post-MD analysis</a:t>
            </a:r>
          </a:p>
          <a:p>
            <a:pPr lvl="1"/>
            <a:r>
              <a:rPr lang="en-US" dirty="0"/>
              <a:t>MD simulation validation and visualization</a:t>
            </a:r>
          </a:p>
          <a:p>
            <a:pPr lvl="1"/>
            <a:r>
              <a:rPr lang="en-US" dirty="0"/>
              <a:t>MMGBSA calculations</a:t>
            </a:r>
          </a:p>
          <a:p>
            <a:pPr lvl="1"/>
            <a:r>
              <a:rPr lang="en-US" dirty="0"/>
              <a:t>Analysis on per-residue decomposition</a:t>
            </a:r>
          </a:p>
          <a:p>
            <a:pPr lvl="1"/>
            <a:r>
              <a:rPr lang="en-US" dirty="0"/>
              <a:t>Select a CV and run metadynamics</a:t>
            </a:r>
          </a:p>
        </p:txBody>
      </p:sp>
    </p:spTree>
    <p:extLst>
      <p:ext uri="{BB962C8B-B14F-4D97-AF65-F5344CB8AC3E}">
        <p14:creationId xmlns:p14="http://schemas.microsoft.com/office/powerpoint/2010/main" val="95599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pipeline: implementation (1)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0BF6C-C459-F96A-8B89-E90737D9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872" y="2326795"/>
            <a:ext cx="4651927" cy="4166079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Automation of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F96A-4AFB-7DB7-632D-A57F8368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6796"/>
            <a:ext cx="5863673" cy="4166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60F32B-EFAA-7407-B444-5A840893FA14}"/>
              </a:ext>
            </a:extLst>
          </p:cNvPr>
          <p:cNvSpPr txBox="1"/>
          <p:nvPr/>
        </p:nvSpPr>
        <p:spPr>
          <a:xfrm>
            <a:off x="148389" y="383724"/>
            <a:ext cx="137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50052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pipeline: implementation (2)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0BF6C-C459-F96A-8B89-E90737D9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646" y="2107783"/>
            <a:ext cx="5389354" cy="4166079"/>
          </a:xfrm>
        </p:spPr>
        <p:txBody>
          <a:bodyPr/>
          <a:lstStyle/>
          <a:p>
            <a:r>
              <a:rPr lang="en-GB" dirty="0"/>
              <a:t>Automation of </a:t>
            </a:r>
            <a:r>
              <a:rPr lang="en-GB" dirty="0" err="1"/>
              <a:t>pdb</a:t>
            </a:r>
            <a:r>
              <a:rPr lang="en-GB" dirty="0"/>
              <a:t> pre-processing for AMBER.</a:t>
            </a:r>
          </a:p>
          <a:p>
            <a:endParaRPr lang="en-GB" dirty="0"/>
          </a:p>
          <a:p>
            <a:r>
              <a:rPr lang="en-GB" dirty="0"/>
              <a:t>Automated </a:t>
            </a:r>
            <a:r>
              <a:rPr lang="en-GB" dirty="0" err="1"/>
              <a:t>tleap</a:t>
            </a:r>
            <a:r>
              <a:rPr lang="en-GB" dirty="0"/>
              <a:t> generation -&gt; construction of complex structure</a:t>
            </a:r>
          </a:p>
          <a:p>
            <a:endParaRPr lang="en-GB" dirty="0"/>
          </a:p>
          <a:p>
            <a:r>
              <a:rPr lang="en-GB" dirty="0"/>
              <a:t>Execution of </a:t>
            </a:r>
            <a:r>
              <a:rPr lang="en-GB" dirty="0" err="1"/>
              <a:t>tleap</a:t>
            </a:r>
            <a:r>
              <a:rPr lang="en-GB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58E3E-87BC-FCE9-573C-D8DA4EAA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08"/>
          <a:stretch/>
        </p:blipFill>
        <p:spPr>
          <a:xfrm>
            <a:off x="121687" y="2244840"/>
            <a:ext cx="6504495" cy="305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9055-9C41-E9CD-3DF6-CEE55E913B79}"/>
              </a:ext>
            </a:extLst>
          </p:cNvPr>
          <p:cNvSpPr txBox="1"/>
          <p:nvPr/>
        </p:nvSpPr>
        <p:spPr>
          <a:xfrm>
            <a:off x="148389" y="383724"/>
            <a:ext cx="137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281489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2DF4-7E6D-5A10-9FE7-014C6D3E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pipeline: implementation (3)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0BF6C-C459-F96A-8B89-E90737D9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2511462"/>
            <a:ext cx="7491663" cy="4166079"/>
          </a:xfrm>
        </p:spPr>
        <p:txBody>
          <a:bodyPr>
            <a:normAutofit/>
          </a:bodyPr>
          <a:lstStyle/>
          <a:p>
            <a:r>
              <a:rPr lang="en-US" dirty="0"/>
              <a:t>File_preparation.py contains follows:</a:t>
            </a:r>
          </a:p>
          <a:p>
            <a:pPr lvl="1"/>
            <a:r>
              <a:rPr lang="en-US" dirty="0"/>
              <a:t>For each working directory under </a:t>
            </a:r>
            <a:r>
              <a:rPr lang="en-US" dirty="0" err="1"/>
              <a:t>mmgbsa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Generate .</a:t>
            </a:r>
            <a:r>
              <a:rPr lang="en-US" dirty="0" err="1"/>
              <a:t>gro</a:t>
            </a:r>
            <a:r>
              <a:rPr lang="en-US" dirty="0"/>
              <a:t> and .top file using </a:t>
            </a:r>
            <a:r>
              <a:rPr lang="en-US" dirty="0" err="1"/>
              <a:t>parmed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Generate .</a:t>
            </a:r>
            <a:r>
              <a:rPr lang="en-US" dirty="0" err="1"/>
              <a:t>mdp</a:t>
            </a:r>
            <a:r>
              <a:rPr lang="en-US" dirty="0"/>
              <a:t> file for GROMACS MD runs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Write the MMGBSA script given the calculation type (</a:t>
            </a:r>
            <a:r>
              <a:rPr lang="en-US" dirty="0" err="1"/>
              <a:t>qm</a:t>
            </a:r>
            <a:r>
              <a:rPr lang="en-US" dirty="0"/>
              <a:t>/pb/</a:t>
            </a:r>
            <a:r>
              <a:rPr lang="en-US" dirty="0" err="1"/>
              <a:t>gb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Write the local run script that consecutively commence the commands.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47E1-D671-88F0-15FF-4ACD5C22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6" y="1690688"/>
            <a:ext cx="9964567" cy="715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32BFC-BE66-45F4-C8C6-C78402EB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70" y="2511462"/>
            <a:ext cx="6674193" cy="4178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B0372-FCBF-9EDA-41D1-C8D47955BADC}"/>
              </a:ext>
            </a:extLst>
          </p:cNvPr>
          <p:cNvSpPr txBox="1"/>
          <p:nvPr/>
        </p:nvSpPr>
        <p:spPr>
          <a:xfrm>
            <a:off x="148389" y="383724"/>
            <a:ext cx="137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267312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8">
      <a:dk1>
        <a:sysClr val="windowText" lastClr="000000"/>
      </a:dk1>
      <a:lt1>
        <a:sysClr val="window" lastClr="FFFFFF"/>
      </a:lt1>
      <a:dk2>
        <a:srgbClr val="003D4C"/>
      </a:dk2>
      <a:lt2>
        <a:srgbClr val="D6D2C4"/>
      </a:lt2>
      <a:accent1>
        <a:srgbClr val="500778"/>
      </a:accent1>
      <a:accent2>
        <a:srgbClr val="D50032"/>
      </a:accent2>
      <a:accent3>
        <a:srgbClr val="B5BD00"/>
      </a:accent3>
      <a:accent4>
        <a:srgbClr val="C6B0BC"/>
      </a:accent4>
      <a:accent5>
        <a:srgbClr val="0097A9"/>
      </a:accent5>
      <a:accent6>
        <a:srgbClr val="F6BE00"/>
      </a:accent6>
      <a:hlink>
        <a:srgbClr val="0563C1"/>
      </a:hlink>
      <a:folHlink>
        <a:srgbClr val="954F72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L-Brand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2400" indent="-212400">
          <a:lnSpc>
            <a:spcPts val="2200"/>
          </a:lnSpc>
          <a:buFont typeface="Lucida Grande"/>
          <a:buChar char="–"/>
          <a:defRPr sz="3200" b="1" kern="0" dirty="0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GM_28112023</Template>
  <TotalTime>1618</TotalTime>
  <Words>1080</Words>
  <Application>Microsoft Office PowerPoint</Application>
  <PresentationFormat>Widescreen</PresentationFormat>
  <Paragraphs>150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Lucida Grande</vt:lpstr>
      <vt:lpstr>Arial</vt:lpstr>
      <vt:lpstr>Calibri</vt:lpstr>
      <vt:lpstr>Cambria Math</vt:lpstr>
      <vt:lpstr>Wingdings</vt:lpstr>
      <vt:lpstr>Office Theme</vt:lpstr>
      <vt:lpstr>UCL-Brand-Master</vt:lpstr>
      <vt:lpstr>Tech assignment – protein interaction probing</vt:lpstr>
      <vt:lpstr>File/repo </vt:lpstr>
      <vt:lpstr>Intro</vt:lpstr>
      <vt:lpstr>Intro: example structure overview</vt:lpstr>
      <vt:lpstr>Analytical pipeline overview: functionality</vt:lpstr>
      <vt:lpstr>Analytical pipeline overview: pipeline structure</vt:lpstr>
      <vt:lpstr>Analytical pipeline: implementation (1)</vt:lpstr>
      <vt:lpstr>Analytical pipeline: implementation (2)</vt:lpstr>
      <vt:lpstr>Analytical pipeline: implementation (3)</vt:lpstr>
      <vt:lpstr>Analytical pipeline: implementation (5)</vt:lpstr>
      <vt:lpstr>Analytical pipeline: implementation (6)</vt:lpstr>
      <vt:lpstr>Analytical pipeline summary</vt:lpstr>
      <vt:lpstr>Interface review:</vt:lpstr>
      <vt:lpstr>MMGBSA per-residue decomposition S1-Ab</vt:lpstr>
      <vt:lpstr>MMGBSA per-residue decomposition S1-Ab visualization</vt:lpstr>
      <vt:lpstr>MMGBSA per-residue decomposition S1-ACE2</vt:lpstr>
      <vt:lpstr>MMGBSA per-residue decomposition S1-ACE2: visualization</vt:lpstr>
      <vt:lpstr>Meta-Dynamics and other Enhanced Sampling techniques</vt:lpstr>
      <vt:lpstr>A bit more on ES…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assignment – protein interaction probing</dc:title>
  <dc:creator>Wei, Tiejun</dc:creator>
  <cp:lastModifiedBy>Wei, Tiejun</cp:lastModifiedBy>
  <cp:revision>129</cp:revision>
  <dcterms:created xsi:type="dcterms:W3CDTF">2023-12-07T14:35:51Z</dcterms:created>
  <dcterms:modified xsi:type="dcterms:W3CDTF">2023-12-11T17:51:01Z</dcterms:modified>
</cp:coreProperties>
</file>